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66" r:id="rId2"/>
    <p:sldId id="270" r:id="rId3"/>
    <p:sldId id="269" r:id="rId4"/>
    <p:sldId id="320" r:id="rId5"/>
    <p:sldId id="321" r:id="rId6"/>
    <p:sldId id="322" r:id="rId7"/>
    <p:sldId id="323" r:id="rId8"/>
    <p:sldId id="326" r:id="rId9"/>
    <p:sldId id="324" r:id="rId10"/>
    <p:sldId id="325" r:id="rId11"/>
    <p:sldId id="329" r:id="rId12"/>
    <p:sldId id="327" r:id="rId13"/>
    <p:sldId id="328" r:id="rId14"/>
    <p:sldId id="330" r:id="rId15"/>
    <p:sldId id="331" r:id="rId16"/>
    <p:sldId id="333" r:id="rId17"/>
    <p:sldId id="332"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4" r:id="rId48"/>
    <p:sldId id="365" r:id="rId49"/>
    <p:sldId id="366" r:id="rId50"/>
    <p:sldId id="367" r:id="rId51"/>
    <p:sldId id="383" r:id="rId52"/>
    <p:sldId id="363" r:id="rId53"/>
    <p:sldId id="368" r:id="rId54"/>
    <p:sldId id="369" r:id="rId55"/>
    <p:sldId id="370" r:id="rId56"/>
    <p:sldId id="371" r:id="rId57"/>
    <p:sldId id="372" r:id="rId58"/>
    <p:sldId id="373" r:id="rId59"/>
    <p:sldId id="374" r:id="rId60"/>
    <p:sldId id="375" r:id="rId61"/>
    <p:sldId id="376" r:id="rId62"/>
    <p:sldId id="377" r:id="rId63"/>
    <p:sldId id="378" r:id="rId64"/>
    <p:sldId id="382" r:id="rId65"/>
    <p:sldId id="379" r:id="rId66"/>
    <p:sldId id="380" r:id="rId67"/>
    <p:sldId id="319"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ED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2" autoAdjust="0"/>
    <p:restoredTop sz="94660"/>
  </p:normalViewPr>
  <p:slideViewPr>
    <p:cSldViewPr>
      <p:cViewPr varScale="1">
        <p:scale>
          <a:sx n="70" d="100"/>
          <a:sy n="70" d="100"/>
        </p:scale>
        <p:origin x="432"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6C7BDF-52B1-47B5-BD55-DCC1F4E425C3}" type="datetimeFigureOut">
              <a:rPr lang="zh-CN" altLang="en-US" smtClean="0"/>
              <a:t>2018/5/10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791FC7-0A8E-4300-AD35-B5B451FB834D}" type="slidenum">
              <a:rPr lang="zh-CN" altLang="en-US" smtClean="0"/>
              <a:t>‹#›</a:t>
            </a:fld>
            <a:endParaRPr lang="zh-CN" altLang="en-US"/>
          </a:p>
        </p:txBody>
      </p:sp>
    </p:spTree>
    <p:extLst>
      <p:ext uri="{BB962C8B-B14F-4D97-AF65-F5344CB8AC3E}">
        <p14:creationId xmlns:p14="http://schemas.microsoft.com/office/powerpoint/2010/main" val="642335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1916832"/>
            <a:ext cx="7772400" cy="1371600"/>
          </a:xfrm>
        </p:spPr>
        <p:txBody>
          <a:bodyPr/>
          <a:lstStyle>
            <a:lvl1pPr algn="ctr">
              <a:defRPr sz="4000"/>
            </a:lvl1pPr>
          </a:lstStyle>
          <a:p>
            <a:pPr lvl="0"/>
            <a:r>
              <a:rPr lang="zh-CN" altLang="en-US" noProof="0" smtClean="0"/>
              <a:t>单击此处编辑母版标题样式</a:t>
            </a:r>
            <a:endParaRPr lang="zh-CN" altLang="en-US" noProof="0" dirty="0" smtClean="0"/>
          </a:p>
        </p:txBody>
      </p:sp>
      <p:sp>
        <p:nvSpPr>
          <p:cNvPr id="701443" name="Rectangle 3"/>
          <p:cNvSpPr>
            <a:spLocks noGrp="1" noChangeArrowheads="1"/>
          </p:cNvSpPr>
          <p:nvPr>
            <p:ph type="subTitle" idx="1"/>
          </p:nvPr>
        </p:nvSpPr>
        <p:spPr>
          <a:xfrm>
            <a:off x="1066800" y="4133056"/>
            <a:ext cx="7010400" cy="1600200"/>
          </a:xfrm>
        </p:spPr>
        <p:txBody>
          <a:bodyPr/>
          <a:lstStyle>
            <a:lvl1pPr marL="0" indent="0" algn="ctr">
              <a:buFont typeface="Wingdings" charset="0"/>
              <a:buNone/>
              <a:defRPr sz="2200"/>
            </a:lvl1pPr>
          </a:lstStyle>
          <a:p>
            <a:pPr lvl="0"/>
            <a:r>
              <a:rPr lang="zh-CN" altLang="en-US" noProof="0" smtClean="0"/>
              <a:t>单击此处编辑母版副标题样式</a:t>
            </a:r>
            <a:endParaRPr lang="zh-CN" altLang="en-US" noProof="0"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529" y="15670"/>
            <a:ext cx="938915" cy="965405"/>
          </a:xfrm>
          <a:prstGeom prst="rect">
            <a:avLst/>
          </a:prstGeom>
        </p:spPr>
      </p:pic>
    </p:spTree>
    <p:extLst>
      <p:ext uri="{BB962C8B-B14F-4D97-AF65-F5344CB8AC3E}">
        <p14:creationId xmlns:p14="http://schemas.microsoft.com/office/powerpoint/2010/main" val="1377829579"/>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771331080"/>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594102342"/>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600392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566738" y="304800"/>
            <a:ext cx="5854700" cy="60039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98046296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6762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341438"/>
            <a:ext cx="3924300" cy="4967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341438"/>
            <a:ext cx="3924300" cy="4967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49337181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lang="zh-CN" altLang="en-US" dirty="0" smtClean="0"/>
            </a:lvl1pPr>
            <a:lvl2pPr>
              <a:defRPr lang="zh-CN" altLang="en-US" dirty="0" smtClean="0"/>
            </a:lvl2pPr>
            <a:lvl3pPr>
              <a:defRPr lang="zh-CN" altLang="en-US" dirty="0" smtClean="0"/>
            </a:lvl3pPr>
            <a:lvl4pPr>
              <a:defRPr lang="zh-CN" altLang="en-US" dirty="0" smtClean="0"/>
            </a:lvl4pPr>
            <a:lvl5pPr>
              <a:defRPr lang="zh-CN" altLang="en-US" dirty="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4451570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4" name="Rectangle 7"/>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09133879"/>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79657867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341438"/>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3438" y="1341438"/>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456317278"/>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8"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43451198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3" name="Rectangle 7"/>
          <p:cNvSpPr>
            <a:spLocks noGrp="1" noChangeArrowheads="1"/>
          </p:cNvSpPr>
          <p:nvPr>
            <p:ph type="ftr" sz="quarter" idx="11"/>
          </p:nvPr>
        </p:nvSpPr>
        <p:spPr/>
        <p:txBody>
          <a:bodyPr/>
          <a:lstStyle>
            <a:lvl1pPr>
              <a:defRPr/>
            </a:lvl1pPr>
          </a:lstStyle>
          <a:p>
            <a:endParaRPr lang="zh-CN" altLang="en-US"/>
          </a:p>
        </p:txBody>
      </p:sp>
      <p:sp>
        <p:nvSpPr>
          <p:cNvPr id="4"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43274999"/>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3399FF"/>
          </a:solidFill>
          <a:ln w="9525">
            <a:solidFill>
              <a:srgbClr val="3399FF"/>
            </a:solidFill>
            <a:round/>
            <a:headEnd/>
            <a:tailEnd/>
          </a:ln>
        </p:spPr>
        <p:txBody>
          <a:bodyPr/>
          <a:lstStyle/>
          <a:p>
            <a:endParaRPr lang="zh-CN" altLang="en-US"/>
          </a:p>
        </p:txBody>
      </p:sp>
      <p:sp>
        <p:nvSpPr>
          <p:cNvPr id="701442" name="Rectangle 2"/>
          <p:cNvSpPr>
            <a:spLocks noGrp="1" noChangeArrowheads="1"/>
          </p:cNvSpPr>
          <p:nvPr>
            <p:ph type="ctrTitle"/>
          </p:nvPr>
        </p:nvSpPr>
        <p:spPr>
          <a:xfrm>
            <a:off x="685800" y="990600"/>
            <a:ext cx="7772400" cy="1371600"/>
          </a:xfrm>
        </p:spPr>
        <p:txBody>
          <a:bodyPr/>
          <a:lstStyle>
            <a:lvl1pPr algn="l">
              <a:defRPr sz="4000"/>
            </a:lvl1pPr>
          </a:lstStyle>
          <a:p>
            <a:pPr lvl="0"/>
            <a:r>
              <a:rPr lang="zh-CN" altLang="en-US" noProof="0" smtClean="0"/>
              <a:t>单击此处编辑母版标题样式</a:t>
            </a:r>
            <a:endParaRPr lang="zh-CN" altLang="en-US" noProof="0" dirty="0" smtClean="0"/>
          </a:p>
        </p:txBody>
      </p:sp>
      <p:sp>
        <p:nvSpPr>
          <p:cNvPr id="701443" name="Rectangle 3"/>
          <p:cNvSpPr>
            <a:spLocks noGrp="1" noChangeArrowheads="1"/>
          </p:cNvSpPr>
          <p:nvPr>
            <p:ph type="subTitle" idx="1"/>
          </p:nvPr>
        </p:nvSpPr>
        <p:spPr>
          <a:xfrm>
            <a:off x="1447800" y="3501008"/>
            <a:ext cx="7010400" cy="1600200"/>
          </a:xfrm>
        </p:spPr>
        <p:txBody>
          <a:bodyPr/>
          <a:lstStyle>
            <a:lvl1pPr marL="0" indent="0" algn="l">
              <a:buFont typeface="Wingdings" charset="0"/>
              <a:buNone/>
              <a:defRPr sz="2200"/>
            </a:lvl1pPr>
          </a:lstStyle>
          <a:p>
            <a:pPr lvl="0"/>
            <a:r>
              <a:rPr lang="zh-CN" altLang="en-US" noProof="0" smtClean="0"/>
              <a:t>单击此处编辑母版副标题样式</a:t>
            </a:r>
            <a:endParaRPr lang="zh-CN" altLang="en-US" noProof="0" dirty="0" smtClean="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529" y="15670"/>
            <a:ext cx="938915" cy="965405"/>
          </a:xfrm>
          <a:prstGeom prst="rect">
            <a:avLst/>
          </a:prstGeom>
        </p:spPr>
      </p:pic>
    </p:spTree>
    <p:extLst>
      <p:ext uri="{BB962C8B-B14F-4D97-AF65-F5344CB8AC3E}">
        <p14:creationId xmlns:p14="http://schemas.microsoft.com/office/powerpoint/2010/main" val="4169242665"/>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fld id="{530820CF-B880-4189-942D-D702A7CBA730}" type="datetimeFigureOut">
              <a:rPr lang="zh-CN" altLang="en-US" smtClean="0"/>
              <a:t>2018/5/10</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583747633"/>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68529" y="15670"/>
            <a:ext cx="938915" cy="965405"/>
          </a:xfrm>
          <a:prstGeom prst="rect">
            <a:avLst/>
          </a:prstGeom>
        </p:spPr>
      </p:pic>
      <p:sp>
        <p:nvSpPr>
          <p:cNvPr id="700418" name="Rectangle 2"/>
          <p:cNvSpPr>
            <a:spLocks noGrp="1" noChangeArrowheads="1"/>
          </p:cNvSpPr>
          <p:nvPr>
            <p:ph type="title"/>
          </p:nvPr>
        </p:nvSpPr>
        <p:spPr bwMode="auto">
          <a:xfrm>
            <a:off x="574675" y="304800"/>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00419" name="Rectangle 3"/>
          <p:cNvSpPr>
            <a:spLocks noGrp="1" noChangeArrowheads="1"/>
          </p:cNvSpPr>
          <p:nvPr>
            <p:ph type="body" idx="1"/>
          </p:nvPr>
        </p:nvSpPr>
        <p:spPr bwMode="auto">
          <a:xfrm>
            <a:off x="566738" y="1341438"/>
            <a:ext cx="8001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
        <p:nvSpPr>
          <p:cNvPr id="1028" name="AutoShape 4"/>
          <p:cNvSpPr>
            <a:spLocks noChangeArrowheads="1"/>
          </p:cNvSpPr>
          <p:nvPr/>
        </p:nvSpPr>
        <p:spPr bwMode="auto">
          <a:xfrm>
            <a:off x="566738" y="1119189"/>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3399FF"/>
          </a:solidFill>
          <a:ln w="9525">
            <a:solidFill>
              <a:srgbClr val="3399FF"/>
            </a:solidFill>
            <a:round/>
            <a:headEnd/>
            <a:tailEnd/>
          </a:ln>
        </p:spPr>
        <p:txBody>
          <a:bodyPr/>
          <a:lstStyle/>
          <a:p>
            <a:endParaRPr lang="zh-CN" altLang="en-US"/>
          </a:p>
        </p:txBody>
      </p:sp>
      <p:sp>
        <p:nvSpPr>
          <p:cNvPr id="700422"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530820CF-B880-4189-942D-D702A7CBA730}" type="datetimeFigureOut">
              <a:rPr lang="zh-CN" altLang="en-US" smtClean="0"/>
              <a:t>2018/5/10</a:t>
            </a:fld>
            <a:endParaRPr lang="zh-CN" altLang="en-US"/>
          </a:p>
        </p:txBody>
      </p:sp>
      <p:sp>
        <p:nvSpPr>
          <p:cNvPr id="700423" name="Rectangle 7"/>
          <p:cNvSpPr>
            <a:spLocks noGrp="1" noChangeArrowheads="1"/>
          </p:cNvSpPr>
          <p:nvPr>
            <p:ph type="ftr" sz="quarter" idx="3"/>
          </p:nvPr>
        </p:nvSpPr>
        <p:spPr bwMode="auto">
          <a:xfrm>
            <a:off x="7191375" y="6624638"/>
            <a:ext cx="1952625"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iming>
    <p:tnLst>
      <p:par>
        <p:cTn id="1" dur="indefinite" restart="never" nodeType="tmRoot"/>
      </p:par>
    </p:tnLst>
  </p:timing>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469900" indent="-469900" algn="l" rtl="0" eaLnBrk="1" fontAlgn="base" hangingPunct="1">
        <a:spcBef>
          <a:spcPct val="20000"/>
        </a:spcBef>
        <a:spcAft>
          <a:spcPct val="0"/>
        </a:spcAft>
        <a:buClr>
          <a:srgbClr val="3399FF"/>
        </a:buClr>
        <a:buFont typeface="Wingdings" charset="0"/>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rgbClr val="3399FF"/>
        </a:buClr>
        <a:buFont typeface="Wingdings" charset="0"/>
        <a:buChar char="n"/>
        <a:defRPr kumimoji="1" sz="2000">
          <a:solidFill>
            <a:schemeClr val="tx1"/>
          </a:solidFill>
          <a:latin typeface="+mn-lt"/>
          <a:ea typeface="+mn-ea"/>
          <a:cs typeface="+mn-cs"/>
        </a:defRPr>
      </a:lvl2pPr>
      <a:lvl3pPr marL="1304925" indent="-395288" algn="l" rtl="0" eaLnBrk="1" fontAlgn="base" hangingPunct="1">
        <a:spcBef>
          <a:spcPct val="20000"/>
        </a:spcBef>
        <a:spcAft>
          <a:spcPct val="0"/>
        </a:spcAft>
        <a:buClr>
          <a:srgbClr val="3399FF"/>
        </a:buClr>
        <a:buFont typeface="Wingdings" panose="05000000000000000000" pitchFamily="2" charset="2"/>
        <a:buChar char="ü"/>
        <a:defRPr kumimoji="1">
          <a:solidFill>
            <a:schemeClr val="tx1"/>
          </a:solidFill>
          <a:latin typeface="+mn-lt"/>
          <a:ea typeface="+mn-ea"/>
          <a:cs typeface="+mn-cs"/>
        </a:defRPr>
      </a:lvl3pPr>
      <a:lvl4pPr marL="1693863" indent="-387350" algn="l" rtl="0" eaLnBrk="1" fontAlgn="base" hangingPunct="1">
        <a:spcBef>
          <a:spcPct val="20000"/>
        </a:spcBef>
        <a:spcAft>
          <a:spcPct val="0"/>
        </a:spcAft>
        <a:buClr>
          <a:srgbClr val="3399FF"/>
        </a:buClr>
        <a:buFont typeface="Wingdings" panose="05000000000000000000" pitchFamily="2" charset="2"/>
        <a:buChar char="Ø"/>
        <a:defRPr kumimoji="1" sz="1600">
          <a:solidFill>
            <a:schemeClr val="tx1"/>
          </a:solidFill>
          <a:latin typeface="+mn-lt"/>
          <a:ea typeface="+mn-ea"/>
          <a:cs typeface="+mn-cs"/>
        </a:defRPr>
      </a:lvl4pPr>
      <a:lvl5pPr marL="2093913" indent="-398463" algn="l" rtl="0" eaLnBrk="1" fontAlgn="base" hangingPunct="1">
        <a:spcBef>
          <a:spcPct val="20000"/>
        </a:spcBef>
        <a:spcAft>
          <a:spcPct val="0"/>
        </a:spcAft>
        <a:buClr>
          <a:srgbClr val="3399FF"/>
        </a:buClr>
        <a:buFont typeface="Wingdings" panose="05000000000000000000" pitchFamily="2" charset="2"/>
        <a:buChar char="l"/>
        <a:defRPr kumimoji="1" sz="16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1.wmf"/></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4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7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76.wmf"/></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5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2.xml"/><Relationship Id="rId5" Type="http://schemas.openxmlformats.org/officeDocument/2006/relationships/image" Target="../media/image94.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defRPr/>
            </a:pPr>
            <a:r>
              <a:rPr lang="zh-CN" altLang="en-US" sz="4800" b="1" dirty="0" smtClean="0"/>
              <a:t>数字图象处理</a:t>
            </a:r>
          </a:p>
        </p:txBody>
      </p:sp>
      <p:sp>
        <p:nvSpPr>
          <p:cNvPr id="3075" name="Rectangle 3"/>
          <p:cNvSpPr>
            <a:spLocks noGrp="1" noChangeArrowheads="1"/>
          </p:cNvSpPr>
          <p:nvPr>
            <p:ph type="subTitle" idx="1"/>
          </p:nvPr>
        </p:nvSpPr>
        <p:spPr>
          <a:xfrm>
            <a:off x="1066800" y="2708920"/>
            <a:ext cx="7010400" cy="3816350"/>
          </a:xfrm>
        </p:spPr>
        <p:txBody>
          <a:bodyPr/>
          <a:lstStyle/>
          <a:p>
            <a:pPr algn="ctr" eaLnBrk="1" hangingPunct="1">
              <a:defRPr/>
            </a:pPr>
            <a:r>
              <a:rPr lang="zh-CN" altLang="en-US" sz="2800" dirty="0" smtClean="0"/>
              <a:t>中国科学技术大学</a:t>
            </a:r>
          </a:p>
          <a:p>
            <a:pPr algn="ctr" eaLnBrk="1" hangingPunct="1">
              <a:defRPr/>
            </a:pPr>
            <a:r>
              <a:rPr lang="zh-CN" altLang="en-US" sz="2800" dirty="0" smtClean="0"/>
              <a:t>电子工程与信息科学系</a:t>
            </a:r>
            <a:endParaRPr lang="en-US" altLang="zh-CN" sz="2800" dirty="0" smtClean="0"/>
          </a:p>
          <a:p>
            <a:pPr eaLnBrk="1" hangingPunct="1">
              <a:defRPr/>
            </a:pPr>
            <a:endParaRPr lang="en-US" altLang="zh-CN" dirty="0" smtClean="0"/>
          </a:p>
          <a:p>
            <a:pPr eaLnBrk="1" hangingPunct="1">
              <a:defRPr/>
            </a:pPr>
            <a:endParaRPr lang="zh-CN" altLang="en-US" dirty="0" smtClean="0"/>
          </a:p>
          <a:p>
            <a:pPr eaLnBrk="1" hangingPunct="1">
              <a:defRPr/>
            </a:pPr>
            <a:r>
              <a:rPr lang="zh-CN" altLang="en-US" dirty="0" smtClean="0"/>
              <a:t>            主讲教师：李厚强 </a:t>
            </a:r>
            <a:r>
              <a:rPr lang="en-US" altLang="zh-CN" dirty="0" smtClean="0"/>
              <a:t>(lihq@ustc.edu.cn)</a:t>
            </a:r>
          </a:p>
          <a:p>
            <a:pPr eaLnBrk="1" hangingPunct="1">
              <a:defRPr/>
            </a:pPr>
            <a:r>
              <a:rPr lang="zh-CN" altLang="en-US" dirty="0" smtClean="0"/>
              <a:t>                                周文罡 </a:t>
            </a:r>
            <a:r>
              <a:rPr lang="en-US" altLang="zh-CN" dirty="0" smtClean="0"/>
              <a:t>(zhwg@ustc.edu.cn)</a:t>
            </a:r>
            <a:endParaRPr lang="zh-CN" altLang="en-US" dirty="0" smtClean="0"/>
          </a:p>
          <a:p>
            <a:pPr eaLnBrk="1" hangingPunct="1">
              <a:defRPr/>
            </a:pPr>
            <a:r>
              <a:rPr lang="en-US" altLang="zh-CN" dirty="0" smtClean="0"/>
              <a:t> </a:t>
            </a:r>
          </a:p>
          <a:p>
            <a:pPr eaLnBrk="1" hangingPunct="1">
              <a:defRPr/>
            </a:pPr>
            <a:r>
              <a:rPr lang="zh-CN" altLang="en-US" dirty="0" smtClean="0"/>
              <a:t>                    助教：王宁 </a:t>
            </a:r>
            <a:r>
              <a:rPr lang="en-US" altLang="zh-CN" dirty="0" smtClean="0"/>
              <a:t>(wn6149@mail.ustc.edu.cn)</a:t>
            </a:r>
          </a:p>
        </p:txBody>
      </p:sp>
    </p:spTree>
    <p:extLst>
      <p:ext uri="{BB962C8B-B14F-4D97-AF65-F5344CB8AC3E}">
        <p14:creationId xmlns:p14="http://schemas.microsoft.com/office/powerpoint/2010/main" val="227178109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9.2.1	</a:t>
            </a:r>
            <a:r>
              <a:rPr lang="zh-CN" altLang="en-US" dirty="0"/>
              <a:t>腐蚀</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使用腐蚀去除图像的某些部分</a:t>
            </a:r>
            <a:endParaRPr lang="en-US" altLang="zh-CN" sz="2000" dirty="0" smtClean="0">
              <a:latin typeface="宋体" panose="02010600030101010101" pitchFamily="2" charset="-122"/>
              <a:ea typeface="宋体" panose="02010600030101010101" pitchFamily="2" charset="-122"/>
            </a:endParaRPr>
          </a:p>
          <a:p>
            <a:pPr marL="866775" lvl="2" indent="-469900">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假设我们希望去掉图中连接中心区域到边界焊接点的线</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腐蚀缩小或细化了二值图像中的物体。事实上，我们可以将腐蚀视为形态学滤波操作，这种操作将小于结构元的图像细节从图像中滤除</a:t>
            </a:r>
            <a:endParaRPr lang="en-US" altLang="zh-CN" sz="2000" dirty="0" smtClean="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540" y="3036709"/>
            <a:ext cx="3540125" cy="355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036709"/>
            <a:ext cx="1096962"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52347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9.2	</a:t>
            </a:r>
            <a:r>
              <a:rPr kumimoji="0" lang="zh-CN" altLang="en-US" kern="1200" dirty="0" smtClean="0">
                <a:solidFill>
                  <a:srgbClr val="FF0000"/>
                </a:solidFill>
                <a:sym typeface="Wingdings" panose="05000000000000000000" pitchFamily="2" charset="2"/>
              </a:rPr>
              <a:t>腐蚀和膨胀</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ym typeface="Wingdings" panose="05000000000000000000" pitchFamily="2" charset="2"/>
              </a:rPr>
              <a:t>9.2.1	</a:t>
            </a:r>
            <a:r>
              <a:rPr kumimoji="0" lang="zh-CN" altLang="en-US" kern="1200" dirty="0" smtClean="0">
                <a:sym typeface="Wingdings" panose="05000000000000000000" pitchFamily="2" charset="2"/>
              </a:rPr>
              <a:t>腐蚀</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olidFill>
                  <a:srgbClr val="FF0000"/>
                </a:solidFill>
                <a:sym typeface="Wingdings" panose="05000000000000000000" pitchFamily="2" charset="2"/>
              </a:rPr>
              <a:t>9.2.2	</a:t>
            </a:r>
            <a:r>
              <a:rPr kumimoji="0" lang="zh-CN" altLang="en-US" kern="1200" dirty="0" smtClean="0">
                <a:solidFill>
                  <a:srgbClr val="FF0000"/>
                </a:solidFill>
                <a:sym typeface="Wingdings" panose="05000000000000000000" pitchFamily="2" charset="2"/>
              </a:rPr>
              <a:t>膨胀</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ym typeface="Wingdings" panose="05000000000000000000" pitchFamily="2" charset="2"/>
              </a:rPr>
              <a:t>	</a:t>
            </a:r>
            <a:r>
              <a:rPr kumimoji="0" lang="en-US" altLang="zh-CN" kern="1200" dirty="0" smtClean="0">
                <a:sym typeface="Wingdings" panose="05000000000000000000" pitchFamily="2" charset="2"/>
              </a:rPr>
              <a:t>9.2.3	</a:t>
            </a:r>
            <a:r>
              <a:rPr kumimoji="0" lang="zh-CN" altLang="en-US" kern="1200" dirty="0" smtClean="0">
                <a:sym typeface="Wingdings" panose="05000000000000000000" pitchFamily="2" charset="2"/>
              </a:rPr>
              <a:t>对偶性</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413947387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9.2.2</a:t>
            </a:r>
            <a:r>
              <a:rPr lang="en-US" altLang="zh-CN" dirty="0"/>
              <a:t>	</a:t>
            </a:r>
            <a:r>
              <a:rPr lang="zh-CN" altLang="en-US" dirty="0" smtClean="0"/>
              <a:t>膨胀</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是</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𝑍</m:t>
                        </m:r>
                      </m:e>
                      <m:sup>
                        <m:r>
                          <a:rPr lang="en-US" altLang="zh-CN" sz="2000" i="1" dirty="0">
                            <a:latin typeface="Cambria Math"/>
                          </a:rPr>
                          <m:t>2</m:t>
                        </m:r>
                      </m:sup>
                    </m:sSup>
                  </m:oMath>
                </a14:m>
                <a:r>
                  <a:rPr lang="zh-CN" altLang="en-US" sz="2000" dirty="0">
                    <a:latin typeface="宋体" panose="02010600030101010101" pitchFamily="2" charset="-122"/>
                    <a:ea typeface="宋体" panose="02010600030101010101" pitchFamily="2" charset="-122"/>
                  </a:rPr>
                  <a:t>中的</a:t>
                </a:r>
                <a:r>
                  <a:rPr lang="zh-CN" altLang="en-US" sz="2000" dirty="0" smtClean="0">
                    <a:latin typeface="宋体" panose="02010600030101010101" pitchFamily="2" charset="-122"/>
                    <a:ea typeface="宋体" panose="02010600030101010101" pitchFamily="2" charset="-122"/>
                  </a:rPr>
                  <a:t>集合，表示为</a:t>
                </a:r>
                <a14:m>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oMath>
                </a14:m>
                <a:r>
                  <a:rPr lang="zh-CN" altLang="en-US" sz="2000" dirty="0" smtClean="0">
                    <a:latin typeface="宋体" panose="02010600030101010101" pitchFamily="2" charset="-122"/>
                    <a:ea typeface="宋体" panose="02010600030101010101" pitchFamily="2" charset="-122"/>
                  </a:rPr>
                  <a:t>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的膨胀定义为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z</m:t>
                      </m:r>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e>
                          </m:d>
                        </m:e>
                        <m:sub>
                          <m:r>
                            <a:rPr lang="en-US" altLang="zh-CN" sz="2000" i="1" dirty="0">
                              <a:latin typeface="Cambria Math" panose="02040503050406030204" pitchFamily="18" charset="0"/>
                            </a:rPr>
                            <m:t>𝑧</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这个公式是以</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关于它的原点的映像，且以</a:t>
                </a:r>
                <a:r>
                  <a:rPr lang="en-US" altLang="zh-CN" sz="2000" dirty="0" smtClean="0">
                    <a:latin typeface="宋体" panose="02010600030101010101" pitchFamily="2" charset="-122"/>
                    <a:ea typeface="宋体" panose="02010600030101010101" pitchFamily="2" charset="-122"/>
                  </a:rPr>
                  <a:t>z</a:t>
                </a:r>
                <a:r>
                  <a:rPr lang="zh-CN" altLang="en-US" sz="2000" dirty="0" smtClean="0">
                    <a:latin typeface="宋体" panose="02010600030101010101" pitchFamily="2" charset="-122"/>
                    <a:ea typeface="宋体" panose="02010600030101010101" pitchFamily="2" charset="-122"/>
                  </a:rPr>
                  <a:t>对映像进行平移为基础。</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的膨胀是所有位移</a:t>
                </a:r>
                <a:r>
                  <a:rPr lang="en-US" altLang="zh-CN" sz="2000" dirty="0" smtClean="0">
                    <a:latin typeface="宋体" panose="02010600030101010101" pitchFamily="2" charset="-122"/>
                    <a:ea typeface="宋体" panose="02010600030101010101" pitchFamily="2" charset="-122"/>
                  </a:rPr>
                  <a:t>z</a:t>
                </a:r>
                <a:r>
                  <a:rPr lang="zh-CN" altLang="en-US" sz="2000" dirty="0" smtClean="0">
                    <a:latin typeface="宋体" panose="02010600030101010101" pitchFamily="2" charset="-122"/>
                    <a:ea typeface="宋体" panose="02010600030101010101" pitchFamily="2" charset="-122"/>
                  </a:rPr>
                  <a:t>的集合，这样，</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a:rPr>
                          <m:t>𝐵</m:t>
                        </m:r>
                      </m:e>
                    </m:acc>
                  </m:oMath>
                </a14:m>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至少有一个元素是重叠的，根据这种解释，膨胀可以等价为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r>
                        <a:rPr lang="en-US" altLang="zh-CN" sz="2000" dirty="0">
                          <a:latin typeface="Cambria Math"/>
                        </a:rPr>
                        <m:t>={</m:t>
                      </m:r>
                      <m:r>
                        <m:rPr>
                          <m:sty m:val="p"/>
                        </m:rPr>
                        <a:rPr lang="en-US" altLang="zh-CN" sz="2000" dirty="0">
                          <a:latin typeface="Cambria Math"/>
                        </a:rPr>
                        <m:t>z</m:t>
                      </m:r>
                      <m:r>
                        <a:rPr lang="en-US" altLang="zh-CN" sz="2000" dirty="0">
                          <a:latin typeface="Cambria Math"/>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acc>
                                <m:accPr>
                                  <m:chr m:val="̂"/>
                                  <m:ctrlPr>
                                    <a:rPr lang="zh-CN" altLang="zh-CN" sz="2000" i="1" dirty="0">
                                      <a:latin typeface="Cambria Math" panose="02040503050406030204" pitchFamily="18" charset="0"/>
                                    </a:rPr>
                                  </m:ctrlPr>
                                </m:accPr>
                                <m:e>
                                  <m:r>
                                    <a:rPr lang="en-US" altLang="zh-CN" sz="2000" i="1" dirty="0">
                                      <a:latin typeface="Cambria Math"/>
                                    </a:rPr>
                                    <m:t>𝐵</m:t>
                                  </m:r>
                                </m:e>
                              </m:acc>
                            </m:e>
                          </m:d>
                        </m:e>
                        <m:sub>
                          <m:r>
                            <a:rPr lang="en-US" altLang="zh-CN" sz="2000" i="1" dirty="0">
                              <a:latin typeface="Cambria Math"/>
                            </a:rPr>
                            <m:t>𝑧</m:t>
                          </m:r>
                        </m:sub>
                      </m:sSub>
                      <m:r>
                        <a:rPr lang="en-US" altLang="zh-CN" sz="2000" dirty="0">
                          <a:latin typeface="Cambria Math"/>
                        </a:rPr>
                        <m:t>⋂</m:t>
                      </m:r>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A</m:t>
                      </m:r>
                      <m:r>
                        <a:rPr lang="en-US" altLang="zh-CN" sz="2000" dirty="0">
                          <a:latin typeface="Cambria Math"/>
                        </a:rPr>
                        <m:t>}</m:t>
                      </m:r>
                    </m:oMath>
                  </m:oMathPara>
                </a14:m>
                <a:endParaRPr lang="en-US" altLang="zh-CN" sz="2000" dirty="0">
                  <a:latin typeface="宋体" panose="02010600030101010101" pitchFamily="2" charset="-122"/>
                  <a:ea typeface="宋体" panose="02010600030101010101" pitchFamily="2" charset="-122"/>
                </a:endParaRPr>
              </a:p>
              <a:p>
                <a:pPr marL="469900" lvl="1" indent="-469900">
                  <a:buFont typeface="Wingdings" charset="0"/>
                  <a:buChar char="o"/>
                </a:pPr>
                <a:r>
                  <a:rPr lang="zh-CN" altLang="en-US" dirty="0">
                    <a:latin typeface="宋体" panose="02010600030101010101" pitchFamily="2" charset="-122"/>
                    <a:ea typeface="宋体" panose="02010600030101010101" pitchFamily="2" charset="-122"/>
                  </a:rPr>
                  <a:t>与腐蚀不同，腐蚀是一</a:t>
                </a:r>
                <a:r>
                  <a:rPr lang="zh-CN" altLang="en-US" dirty="0" smtClean="0">
                    <a:latin typeface="宋体" panose="02010600030101010101" pitchFamily="2" charset="-122"/>
                    <a:ea typeface="宋体" panose="02010600030101010101" pitchFamily="2" charset="-122"/>
                  </a:rPr>
                  <a:t>种</a:t>
                </a:r>
                <a:endParaRPr lang="en-US" altLang="zh-CN" dirty="0" smtClean="0">
                  <a:latin typeface="宋体" panose="02010600030101010101" pitchFamily="2" charset="-122"/>
                  <a:ea typeface="宋体" panose="02010600030101010101" pitchFamily="2" charset="-122"/>
                </a:endParaRPr>
              </a:p>
              <a:p>
                <a:pPr marL="0" lvl="1" indent="0">
                  <a:buNone/>
                </a:pP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收缩</a:t>
                </a:r>
                <a:r>
                  <a:rPr lang="zh-CN" altLang="en-US" dirty="0">
                    <a:latin typeface="宋体" panose="02010600030101010101" pitchFamily="2" charset="-122"/>
                    <a:ea typeface="宋体" panose="02010600030101010101" pitchFamily="2" charset="-122"/>
                  </a:rPr>
                  <a:t>或细化操作，膨胀</a:t>
                </a:r>
                <a:r>
                  <a:rPr lang="zh-CN" altLang="en-US" dirty="0" smtClean="0">
                    <a:latin typeface="宋体" panose="02010600030101010101" pitchFamily="2" charset="-122"/>
                    <a:ea typeface="宋体" panose="02010600030101010101" pitchFamily="2" charset="-122"/>
                  </a:rPr>
                  <a:t>则</a:t>
                </a:r>
                <a:endParaRPr lang="en-US" altLang="zh-CN" dirty="0" smtClean="0">
                  <a:latin typeface="宋体" panose="02010600030101010101" pitchFamily="2" charset="-122"/>
                  <a:ea typeface="宋体" panose="02010600030101010101" pitchFamily="2" charset="-122"/>
                </a:endParaRPr>
              </a:p>
              <a:p>
                <a:pPr marL="0" lvl="1" indent="0">
                  <a:buNone/>
                </a:pP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会</a:t>
                </a:r>
                <a:r>
                  <a:rPr lang="zh-CN" altLang="en-US" dirty="0">
                    <a:latin typeface="宋体" panose="02010600030101010101" pitchFamily="2" charset="-122"/>
                    <a:ea typeface="宋体" panose="02010600030101010101" pitchFamily="2" charset="-122"/>
                  </a:rPr>
                  <a:t>“增长”或“粗化”</a:t>
                </a:r>
                <a:r>
                  <a:rPr lang="zh-CN" altLang="en-US" dirty="0" smtClean="0">
                    <a:latin typeface="宋体" panose="02010600030101010101" pitchFamily="2" charset="-122"/>
                    <a:ea typeface="宋体" panose="02010600030101010101" pitchFamily="2" charset="-122"/>
                  </a:rPr>
                  <a:t>二</a:t>
                </a:r>
                <a:endParaRPr lang="en-US" altLang="zh-CN" dirty="0" smtClean="0">
                  <a:latin typeface="宋体" panose="02010600030101010101" pitchFamily="2" charset="-122"/>
                  <a:ea typeface="宋体" panose="02010600030101010101" pitchFamily="2" charset="-122"/>
                </a:endParaRPr>
              </a:p>
              <a:p>
                <a:pPr marL="0" lvl="1" indent="0">
                  <a:buNone/>
                </a:pP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值</a:t>
                </a:r>
                <a:r>
                  <a:rPr lang="zh-CN" altLang="en-US" dirty="0">
                    <a:latin typeface="宋体" panose="02010600030101010101" pitchFamily="2" charset="-122"/>
                    <a:ea typeface="宋体" panose="02010600030101010101" pitchFamily="2" charset="-122"/>
                  </a:rPr>
                  <a:t>图像中的物体</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膨胀的一个例子：</a:t>
                </a:r>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Cambria Math"/>
                </a:endParaRPr>
              </a:p>
              <a:p>
                <a:endParaRPr lang="en-US" altLang="zh-CN" sz="2000" dirty="0" smtClean="0">
                  <a:latin typeface="Cambria Math"/>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859" r="-229"/>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10" y="3477778"/>
            <a:ext cx="3382618" cy="331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3477778"/>
            <a:ext cx="927100" cy="260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50272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a:t>
            </a:r>
            <a:r>
              <a:rPr lang="zh-CN" altLang="en-US" dirty="0"/>
              <a:t>膨胀</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最简单的膨胀应用之一是连接裂缝</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形态学方法较之用于连接断裂的低通滤波方法的一个直接优点是，形态学方法可在一幅二值图像中直接得到结果。另一方面，低通滤波方法则从一幅二值图像开始，生成一幅灰度图像，它需要用一个阈值函数将灰度图像转换为二值图像。</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18271"/>
            <a:ext cx="4525963"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409" y="2918271"/>
            <a:ext cx="1109662"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80596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9.2	</a:t>
            </a:r>
            <a:r>
              <a:rPr kumimoji="0" lang="zh-CN" altLang="en-US" kern="1200" dirty="0" smtClean="0">
                <a:solidFill>
                  <a:srgbClr val="FF0000"/>
                </a:solidFill>
                <a:sym typeface="Wingdings" panose="05000000000000000000" pitchFamily="2" charset="2"/>
              </a:rPr>
              <a:t>腐蚀和膨胀</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ym typeface="Wingdings" panose="05000000000000000000" pitchFamily="2" charset="2"/>
              </a:rPr>
              <a:t>9.2.1	</a:t>
            </a:r>
            <a:r>
              <a:rPr kumimoji="0" lang="zh-CN" altLang="en-US" kern="1200" dirty="0" smtClean="0">
                <a:sym typeface="Wingdings" panose="05000000000000000000" pitchFamily="2" charset="2"/>
              </a:rPr>
              <a:t>腐蚀</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ym typeface="Wingdings" panose="05000000000000000000" pitchFamily="2" charset="2"/>
              </a:rPr>
              <a:t>9.2.2	</a:t>
            </a:r>
            <a:r>
              <a:rPr kumimoji="0" lang="zh-CN" altLang="en-US" kern="1200" dirty="0" smtClean="0">
                <a:sym typeface="Wingdings" panose="05000000000000000000" pitchFamily="2" charset="2"/>
              </a:rPr>
              <a:t>膨胀</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ym typeface="Wingdings" panose="05000000000000000000" pitchFamily="2" charset="2"/>
              </a:rPr>
              <a:t>	</a:t>
            </a:r>
            <a:r>
              <a:rPr kumimoji="0" lang="en-US" altLang="zh-CN" kern="1200" dirty="0" smtClean="0">
                <a:solidFill>
                  <a:srgbClr val="FF0000"/>
                </a:solidFill>
                <a:sym typeface="Wingdings" panose="05000000000000000000" pitchFamily="2" charset="2"/>
              </a:rPr>
              <a:t>9.2.3	</a:t>
            </a:r>
            <a:r>
              <a:rPr kumimoji="0" lang="zh-CN" altLang="en-US" kern="1200" dirty="0" smtClean="0">
                <a:solidFill>
                  <a:srgbClr val="FF0000"/>
                </a:solidFill>
                <a:sym typeface="Wingdings" panose="05000000000000000000" pitchFamily="2" charset="2"/>
              </a:rPr>
              <a:t>对偶性</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413947387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9.2.3	</a:t>
            </a:r>
            <a:r>
              <a:rPr lang="zh-CN" altLang="en-US" dirty="0" smtClean="0"/>
              <a:t>对偶性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膨胀和腐蚀彼此关于集合求补运算和反射运算是对偶的，即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		 </a:t>
                </a: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oMath>
                  </m:oMathPara>
                </a14:m>
                <a:endParaRPr lang="en-US" altLang="zh-CN" sz="2000" dirty="0" smtClean="0">
                  <a:latin typeface="宋体" panose="02010600030101010101" pitchFamily="2" charset="-122"/>
                  <a:ea typeface="宋体" panose="02010600030101010101" pitchFamily="2" charset="-122"/>
                </a:endParaRPr>
              </a:p>
              <a:p>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的腐蚀是</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oMath>
                </a14:m>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𝐴</m:t>
                        </m:r>
                      </m:e>
                      <m:sup>
                        <m:r>
                          <a:rPr lang="en-US" altLang="zh-CN" sz="2000" i="1" dirty="0">
                            <a:latin typeface="Cambria Math"/>
                          </a:rPr>
                          <m:t>𝑐</m:t>
                        </m:r>
                      </m:sup>
                    </m:sSup>
                  </m:oMath>
                </a14:m>
                <a:r>
                  <a:rPr lang="zh-CN" altLang="en-US" sz="2000" dirty="0" smtClean="0">
                    <a:latin typeface="宋体" panose="02010600030101010101" pitchFamily="2" charset="-122"/>
                    <a:ea typeface="宋体" panose="02010600030101010101" pitchFamily="2" charset="-122"/>
                  </a:rPr>
                  <a:t>的膨胀的补集，反之亦然。</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当结构元关于其原点对称时（通常如此），因为</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a:rPr>
                          <m:t>𝐵</m:t>
                        </m:r>
                      </m:e>
                    </m:acc>
                    <m:r>
                      <a:rPr lang="en-US" altLang="zh-CN" sz="2000" b="0" i="1" dirty="0" smtClean="0">
                        <a:latin typeface="Cambria Math"/>
                      </a:rPr>
                      <m:t>=</m:t>
                    </m:r>
                    <m:r>
                      <a:rPr lang="en-US" altLang="zh-CN" sz="2000" i="1" dirty="0">
                        <a:latin typeface="Cambria Math"/>
                      </a:rPr>
                      <m:t>𝐵</m:t>
                    </m:r>
                  </m:oMath>
                </a14:m>
                <a:r>
                  <a:rPr lang="zh-CN" altLang="en-US" sz="2000" dirty="0" smtClean="0">
                    <a:latin typeface="宋体" panose="02010600030101010101" pitchFamily="2" charset="-122"/>
                    <a:ea typeface="宋体" panose="02010600030101010101" pitchFamily="2" charset="-122"/>
                  </a:rPr>
                  <a:t>，故对偶性特别有用。这样，我们可以用相同的结构元简单地使用</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膨胀图像的背景（即膨胀</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𝐴</m:t>
                        </m:r>
                      </m:e>
                      <m:sup>
                        <m:r>
                          <a:rPr lang="en-US" altLang="zh-CN" sz="2000" i="1" dirty="0">
                            <a:latin typeface="Cambria Math"/>
                          </a:rPr>
                          <m:t>𝑐</m:t>
                        </m:r>
                      </m:sup>
                    </m:sSup>
                    <m:r>
                      <a:rPr lang="en-US" altLang="zh-CN" sz="2000" i="1" dirty="0">
                        <a:latin typeface="Cambria Math"/>
                      </a:rPr>
                      <m:t> </m:t>
                    </m:r>
                  </m:oMath>
                </a14:m>
                <a:r>
                  <a:rPr lang="zh-CN" altLang="en-US" sz="2000" dirty="0" smtClean="0">
                    <a:latin typeface="宋体" panose="02010600030101010101" pitchFamily="2" charset="-122"/>
                    <a:ea typeface="宋体" panose="02010600030101010101" pitchFamily="2" charset="-122"/>
                  </a:rPr>
                  <a:t>），对该结果求补即可得到</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对该幅图像的腐蚀</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r="-5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155694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9.3	</a:t>
            </a:r>
            <a:r>
              <a:rPr kumimoji="0" lang="zh-CN" altLang="en-US" kern="1200" dirty="0" smtClean="0">
                <a:solidFill>
                  <a:srgbClr val="FF0000"/>
                </a:solidFill>
                <a:sym typeface="Wingdings" panose="05000000000000000000" pitchFamily="2" charset="2"/>
              </a:rPr>
              <a:t>开操作与闭操作</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238485872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smtClean="0"/>
              <a:t>开操作与闭操作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如我们所见，膨胀会扩大一幅图像的组成部分，而腐蚀则会缩小一幅图像中的组成部分</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开操作一般会平滑物体的轮廓、断开较窄的狭颈并消除较细的突出物。闭操作同样也会平滑轮廓的一部分，但与开操作相反，它通常会弥合较窄的间断和细长的沟壑，消除较小的孔洞，填补轮廓线中的断裂</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结构元</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对集合</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的开操作，表示为</a:t>
                </a:r>
                <a14:m>
                  <m:oMath xmlns:m="http://schemas.openxmlformats.org/officeDocument/2006/math">
                    <m:r>
                      <a:rPr lang="en-US" altLang="zh-CN" sz="2000" i="1" dirty="0">
                        <a:latin typeface="Cambria Math"/>
                      </a:rPr>
                      <m:t>𝐴</m:t>
                    </m:r>
                    <m:r>
                      <a:rPr lang="en-US" altLang="zh-CN" sz="2000" i="1" dirty="0">
                        <a:latin typeface="Cambria Math"/>
                      </a:rPr>
                      <m:t>∘</m:t>
                    </m:r>
                    <m:r>
                      <a:rPr lang="en-US" altLang="zh-CN" sz="2000" i="1" dirty="0">
                        <a:latin typeface="Cambria Math"/>
                      </a:rPr>
                      <m:t>𝐵</m:t>
                    </m:r>
                    <m:r>
                      <a:rPr lang="en-US" altLang="zh-CN" sz="2000" i="1" dirty="0">
                        <a:latin typeface="Cambria Math"/>
                      </a:rPr>
                      <m:t> </m:t>
                    </m:r>
                  </m:oMath>
                </a14:m>
                <a:r>
                  <a:rPr lang="zh-CN" altLang="en-US" sz="2000" dirty="0">
                    <a:latin typeface="宋体" panose="02010600030101010101" pitchFamily="2" charset="-122"/>
                    <a:ea typeface="宋体" panose="02010600030101010101" pitchFamily="2" charset="-122"/>
                  </a:rPr>
                  <a:t>，定义如下：</a:t>
                </a:r>
                <a:endParaRPr lang="en-US" altLang="zh-CN" sz="2000" dirty="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a:rPr>
                        <m:t>𝐴</m:t>
                      </m:r>
                      <m:r>
                        <a:rPr lang="en-US" altLang="zh-CN" sz="2000" i="1" dirty="0">
                          <a:latin typeface="Cambria Math"/>
                        </a:rPr>
                        <m:t>∘</m:t>
                      </m:r>
                      <m:r>
                        <a:rPr lang="en-US" altLang="zh-CN" sz="2000" i="1" dirty="0">
                          <a:latin typeface="Cambria Math"/>
                        </a:rPr>
                        <m:t>𝐵</m:t>
                      </m:r>
                      <m:r>
                        <a:rPr lang="en-US" altLang="zh-CN" sz="2000" i="1" dirty="0">
                          <a:latin typeface="Cambria Math"/>
                        </a:rPr>
                        <m:t>=(</m:t>
                      </m:r>
                      <m:r>
                        <a:rPr lang="en-US" altLang="zh-CN" sz="2000" i="1" dirty="0">
                          <a:latin typeface="Cambria Math"/>
                        </a:rPr>
                        <m:t>𝐴</m:t>
                      </m:r>
                      <m:r>
                        <a:rPr lang="en-US" altLang="zh-CN" sz="2000" i="1" dirty="0">
                          <a:latin typeface="Cambria Math"/>
                        </a:rPr>
                        <m:t>⊖</m:t>
                      </m:r>
                      <m:r>
                        <a:rPr lang="en-US" altLang="zh-CN" sz="2000" i="1" dirty="0">
                          <a:latin typeface="Cambria Math"/>
                        </a:rPr>
                        <m:t>𝐵</m:t>
                      </m:r>
                      <m:r>
                        <a:rPr lang="en-US" altLang="zh-CN" sz="2000" i="1" dirty="0">
                          <a:latin typeface="Cambria Math"/>
                        </a:rPr>
                        <m:t>) </m:t>
                      </m:r>
                      <m:r>
                        <a:rPr lang="en-US" altLang="zh-CN" sz="2000" dirty="0">
                          <a:latin typeface="Cambria Math"/>
                        </a:rPr>
                        <m:t>⊕</m:t>
                      </m:r>
                      <m:r>
                        <m:rPr>
                          <m:sty m:val="p"/>
                        </m:rPr>
                        <a:rPr lang="en-US" altLang="zh-CN" sz="2000" dirty="0">
                          <a:latin typeface="Cambria Math"/>
                        </a:rPr>
                        <m:t>B</m:t>
                      </m:r>
                    </m:oMath>
                  </m:oMathPara>
                </a14:m>
                <a:endParaRPr lang="en-US" altLang="zh-CN" sz="2000" dirty="0">
                  <a:latin typeface="宋体" panose="02010600030101010101" pitchFamily="2" charset="-122"/>
                  <a:ea typeface="宋体" panose="02010600030101010101" pitchFamily="2" charset="-122"/>
                </a:endParaRPr>
              </a:p>
              <a:p>
                <a:pPr marL="0" indent="0">
                  <a:buNone/>
                </a:pPr>
                <a:r>
                  <a:rPr lang="zh-CN" altLang="en-US" sz="2000" dirty="0">
                    <a:latin typeface="宋体" panose="02010600030101010101" pitchFamily="2" charset="-122"/>
                    <a:ea typeface="宋体" panose="02010600030101010101" pitchFamily="2" charset="-122"/>
                  </a:rPr>
                  <a:t>    因此，</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的开操作就是</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的腐蚀，紧接着用</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对结果进行膨胀</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类似地，用结构元</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对集合</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的闭操作，表示为</a:t>
                </a:r>
                <a14:m>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r>
                      <a:rPr lang="en-US" altLang="zh-CN" sz="2000" i="1" dirty="0">
                        <a:latin typeface="Cambria Math"/>
                      </a:rPr>
                      <m:t> </m:t>
                    </m:r>
                  </m:oMath>
                </a14:m>
                <a:r>
                  <a:rPr lang="zh-CN" altLang="en-US" sz="2000" dirty="0">
                    <a:latin typeface="宋体" panose="02010600030101010101" pitchFamily="2" charset="-122"/>
                    <a:ea typeface="宋体" panose="02010600030101010101" pitchFamily="2" charset="-122"/>
                  </a:rPr>
                  <a:t>，定义如下：</a:t>
                </a:r>
                <a:endParaRPr lang="en-US" altLang="zh-CN" sz="2000" dirty="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r>
                        <a:rPr lang="en-US" altLang="zh-CN" sz="2000" dirty="0">
                          <a:latin typeface="Cambria Math"/>
                        </a:rPr>
                        <m:t>=(</m:t>
                      </m:r>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r>
                        <a:rPr lang="en-US" altLang="zh-CN" sz="2000" dirty="0">
                          <a:latin typeface="Cambria Math"/>
                        </a:rPr>
                        <m:t>)</m:t>
                      </m:r>
                      <m:r>
                        <a:rPr lang="en-US" altLang="zh-CN" sz="2000" i="1" dirty="0">
                          <a:latin typeface="Cambria Math"/>
                        </a:rPr>
                        <m:t>⊖</m:t>
                      </m:r>
                      <m:r>
                        <a:rPr lang="en-US" altLang="zh-CN" sz="2000" i="1" dirty="0">
                          <a:latin typeface="Cambria Math"/>
                        </a:rPr>
                        <m:t>𝐵</m:t>
                      </m:r>
                    </m:oMath>
                  </m:oMathPara>
                </a14:m>
                <a:endParaRPr lang="en-US" altLang="zh-CN" sz="2000" dirty="0">
                  <a:latin typeface="宋体" panose="02010600030101010101" pitchFamily="2" charset="-122"/>
                  <a:ea typeface="宋体" panose="02010600030101010101" pitchFamily="2" charset="-122"/>
                </a:endParaRPr>
              </a:p>
              <a:p>
                <a:pPr marL="0" indent="0">
                  <a:buNone/>
                </a:pPr>
                <a:r>
                  <a:rPr lang="zh-CN" altLang="en-US" sz="2000" dirty="0">
                    <a:latin typeface="宋体" panose="02010600030101010101" pitchFamily="2" charset="-122"/>
                    <a:ea typeface="宋体" panose="02010600030101010101" pitchFamily="2" charset="-122"/>
                  </a:rPr>
                  <a:t>    因此，</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对集合</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的闭操作就是用</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膨胀，再用</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对结果腐蚀</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r="-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52324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开操作与闭操作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开操作有一个简单的几何解释。假设我们把结构元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视为一个“转球”。然后，</a:t>
                </a:r>
                <a:r>
                  <a:rPr lang="en-US" altLang="zh-CN" sz="2000" dirty="0"/>
                  <a:t> </a:t>
                </a:r>
                <a14:m>
                  <m:oMath xmlns:m="http://schemas.openxmlformats.org/officeDocument/2006/math">
                    <m:r>
                      <a:rPr lang="en-US" altLang="zh-CN" sz="2000" i="1" dirty="0">
                        <a:latin typeface="Cambria Math"/>
                      </a:rPr>
                      <m:t>𝐴</m:t>
                    </m:r>
                    <m:r>
                      <a:rPr lang="en-US" altLang="zh-CN" sz="2000" i="1" dirty="0">
                        <a:latin typeface="Cambria Math"/>
                      </a:rPr>
                      <m:t>∘</m:t>
                    </m:r>
                    <m:r>
                      <a:rPr lang="en-US" altLang="zh-CN" sz="2000" i="1" dirty="0">
                        <a:latin typeface="Cambria Math"/>
                      </a:rPr>
                      <m:t>𝐵</m:t>
                    </m:r>
                  </m:oMath>
                </a14:m>
                <a:r>
                  <a:rPr lang="zh-CN" altLang="en-US" sz="2000" dirty="0" smtClean="0">
                    <a:latin typeface="宋体" panose="02010600030101010101" pitchFamily="2" charset="-122"/>
                    <a:ea typeface="宋体" panose="02010600030101010101" pitchFamily="2" charset="-122"/>
                  </a:rPr>
                  <a:t>的边界由</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中的点建立：当</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的边界内侧滚动时，</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所能到达的</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的边界的最远点。开操作的这种几何拟合特性导致了一个集合论公式，该公式表明</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的开操作是通过拟合到</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的所有平移的并集得到的。也就是，开操作可以表示为一个拟合处理：</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nary>
                        <m:naryPr>
                          <m:chr m:val="⋃"/>
                          <m:limLoc m:val="undOvr"/>
                          <m:subHide m:val="on"/>
                          <m:supHide m:val="on"/>
                          <m:ctrlPr>
                            <a:rPr lang="zh-CN" altLang="zh-CN" sz="2000" i="1" dirty="0">
                              <a:latin typeface="Cambria Math" panose="02040503050406030204" pitchFamily="18" charset="0"/>
                            </a:rPr>
                          </m:ctrlPr>
                        </m:naryPr>
                        <m:sub/>
                        <m:sup/>
                        <m:e>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e>
                            <m:sub>
                              <m:r>
                                <a:rPr lang="en-US" altLang="zh-CN" sz="2000" i="1" dirty="0">
                                  <a:latin typeface="Cambria Math" panose="02040503050406030204" pitchFamily="18" charset="0"/>
                                </a:rPr>
                                <m:t>𝑧</m:t>
                              </m:r>
                            </m:sub>
                          </m:sSub>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e>
                            <m:sub>
                              <m:r>
                                <a:rPr lang="en-US" altLang="zh-CN" sz="2000" i="1" dirty="0">
                                  <a:latin typeface="Cambria Math" panose="02040503050406030204" pitchFamily="18" charset="0"/>
                                </a:rPr>
                                <m:t>𝑧</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e>
                      </m:nary>
                    </m:oMath>
                  </m:oMathPara>
                </a14:m>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960018"/>
            <a:ext cx="5192712"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776" y="5847049"/>
            <a:ext cx="45466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753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开操作与闭操作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除了我们现在是在边界的外侧滚动</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（下图）之外，闭操作有类似的集合解释。如下面所讨论的那样，开操作与闭操作彼此对偶，所以闭操作在边界外侧滚动球体是意料之中的事情。从集合上讲，当且仅当对包含</a:t>
                </a:r>
                <a:r>
                  <a:rPr lang="en-US" altLang="zh-CN" sz="2000" dirty="0" smtClean="0">
                    <a:latin typeface="宋体" panose="02010600030101010101" pitchFamily="2" charset="-122"/>
                    <a:ea typeface="宋体" panose="02010600030101010101" pitchFamily="2" charset="-122"/>
                  </a:rPr>
                  <a:t>w</a:t>
                </a:r>
                <a:r>
                  <a:rPr lang="zh-CN" altLang="en-US" sz="2000" dirty="0" smtClean="0">
                    <a:latin typeface="宋体" panose="02010600030101010101" pitchFamily="2" charset="-122"/>
                    <a:ea typeface="宋体" panose="02010600030101010101" pitchFamily="2" charset="-122"/>
                  </a:rPr>
                  <a:t>的</a:t>
                </a:r>
                <a14:m>
                  <m:oMath xmlns:m="http://schemas.openxmlformats.org/officeDocument/2006/math">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a:rPr>
                              <m:t>𝐵</m:t>
                            </m:r>
                          </m:e>
                        </m:d>
                      </m:e>
                      <m:sub>
                        <m:r>
                          <a:rPr lang="en-US" altLang="zh-CN" sz="2000" i="1" dirty="0">
                            <a:latin typeface="Cambria Math"/>
                          </a:rPr>
                          <m:t>𝑧</m:t>
                        </m:r>
                      </m:sub>
                    </m:sSub>
                  </m:oMath>
                </a14:m>
                <a:r>
                  <a:rPr lang="zh-CN" altLang="en-US" sz="2000" dirty="0" smtClean="0">
                    <a:latin typeface="宋体" panose="02010600030101010101" pitchFamily="2" charset="-122"/>
                    <a:ea typeface="宋体" panose="02010600030101010101" pitchFamily="2" charset="-122"/>
                  </a:rPr>
                  <a:t>进行的任何平移都有</a:t>
                </a:r>
                <a14:m>
                  <m:oMath xmlns:m="http://schemas.openxmlformats.org/officeDocument/2006/math">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e>
                      <m:sub>
                        <m:r>
                          <a:rPr lang="en-US" altLang="zh-CN" sz="2000" i="1" dirty="0">
                            <a:latin typeface="Cambria Math" panose="02040503050406030204" pitchFamily="18" charset="0"/>
                          </a:rPr>
                          <m:t>𝑧</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a:rPr lang="en-US" altLang="zh-CN" sz="2000" i="1" dirty="0">
                        <a:latin typeface="Cambria Math" panose="02040503050406030204" pitchFamily="18" charset="0"/>
                      </a:rPr>
                      <m:t> </m:t>
                    </m:r>
                  </m:oMath>
                </a14:m>
                <a:r>
                  <a:rPr lang="zh-CN" altLang="en-US" sz="2000" dirty="0" smtClean="0">
                    <a:latin typeface="宋体" panose="02010600030101010101" pitchFamily="2" charset="-122"/>
                    <a:ea typeface="宋体" panose="02010600030101010101" pitchFamily="2" charset="-122"/>
                  </a:rPr>
                  <a:t>时，点</a:t>
                </a:r>
                <a:r>
                  <a:rPr lang="en-US" altLang="zh-CN" sz="2000" dirty="0" smtClean="0">
                    <a:latin typeface="宋体" panose="02010600030101010101" pitchFamily="2" charset="-122"/>
                    <a:ea typeface="宋体" panose="02010600030101010101" pitchFamily="2" charset="-122"/>
                  </a:rPr>
                  <a:t>w</a:t>
                </a:r>
                <a:r>
                  <a:rPr lang="zh-CN" altLang="en-US" sz="2000" dirty="0" smtClean="0">
                    <a:latin typeface="宋体" panose="02010600030101010101" pitchFamily="2" charset="-122"/>
                    <a:ea typeface="宋体" panose="02010600030101010101" pitchFamily="2" charset="-122"/>
                  </a:rPr>
                  <a:t>才是</a:t>
                </a:r>
                <a14:m>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oMath>
                </a14:m>
                <a:r>
                  <a:rPr lang="zh-CN" altLang="en-US" sz="2000" dirty="0" smtClean="0">
                    <a:latin typeface="宋体" panose="02010600030101010101" pitchFamily="2" charset="-122"/>
                    <a:ea typeface="宋体" panose="02010600030101010101" pitchFamily="2" charset="-122"/>
                  </a:rPr>
                  <a:t>的一个元素。</a:t>
                </a:r>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r="-991"/>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212976"/>
            <a:ext cx="5116512" cy="141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797152"/>
            <a:ext cx="5087937"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77389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latin typeface="+mj-ea"/>
              </a:rPr>
              <a:t>第</a:t>
            </a:r>
            <a:r>
              <a:rPr lang="en-US" altLang="zh-CN" sz="3600" dirty="0" smtClean="0">
                <a:latin typeface="+mj-ea"/>
              </a:rPr>
              <a:t>9</a:t>
            </a:r>
            <a:r>
              <a:rPr lang="zh-CN" altLang="en-US" sz="3600" dirty="0" smtClean="0">
                <a:latin typeface="+mj-ea"/>
              </a:rPr>
              <a:t>章  形态学图像处理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宋体" panose="02010600030101010101" pitchFamily="2" charset="-122"/>
                    <a:ea typeface="宋体" panose="02010600030101010101" pitchFamily="2" charset="-122"/>
                  </a:rPr>
                  <a:t>形态学一词通常表示生物学的一个分支，这里，我们使用同一词语表示数学形态学的内容</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将数学形态学作为工具从图像中提取表达和描绘区域形状的有用图像分量，如边界、骨架和凸壳等。我们对预处理或后处理的形态学技术也感兴趣，比如形态学过滤、细化和修剪等。</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下面几节我们将建立并说明数学形态学中的几个重要概念。这里介绍的许多概念可在</a:t>
                </a:r>
                <a:r>
                  <a:rPr lang="en-US" altLang="zh-CN" dirty="0" smtClean="0">
                    <a:latin typeface="宋体" panose="02010600030101010101" pitchFamily="2" charset="-122"/>
                    <a:ea typeface="宋体" panose="02010600030101010101" pitchFamily="2" charset="-122"/>
                  </a:rPr>
                  <a:t>n</a:t>
                </a:r>
                <a:r>
                  <a:rPr lang="zh-CN" altLang="en-US" dirty="0" smtClean="0">
                    <a:latin typeface="宋体" panose="02010600030101010101" pitchFamily="2" charset="-122"/>
                    <a:ea typeface="宋体" panose="02010600030101010101" pitchFamily="2" charset="-122"/>
                  </a:rPr>
                  <a:t>维欧式空间</a:t>
                </a:r>
                <a14:m>
                  <m:oMath xmlns:m="http://schemas.openxmlformats.org/officeDocument/2006/math">
                    <m:sSup>
                      <m:sSupPr>
                        <m:ctrlPr>
                          <a:rPr lang="zh-CN" altLang="zh-CN" i="1" dirty="0">
                            <a:latin typeface="Cambria Math" panose="02040503050406030204" pitchFamily="18" charset="0"/>
                          </a:rPr>
                        </m:ctrlPr>
                      </m:sSupPr>
                      <m:e>
                        <m:r>
                          <a:rPr lang="en-US" altLang="zh-CN" i="1" dirty="0">
                            <a:latin typeface="Cambria Math" panose="02040503050406030204" pitchFamily="18" charset="0"/>
                          </a:rPr>
                          <m:t>𝐸</m:t>
                        </m:r>
                      </m:e>
                      <m:sup>
                        <m:r>
                          <a:rPr lang="en-US" altLang="zh-CN" i="1" dirty="0">
                            <a:latin typeface="Cambria Math" panose="02040503050406030204" pitchFamily="18" charset="0"/>
                          </a:rPr>
                          <m:t>𝑛</m:t>
                        </m:r>
                      </m:sup>
                    </m:sSup>
                  </m:oMath>
                </a14:m>
                <a:r>
                  <a:rPr lang="zh-CN" altLang="en-US" dirty="0" smtClean="0">
                    <a:latin typeface="宋体" panose="02010600030101010101" pitchFamily="2" charset="-122"/>
                    <a:ea typeface="宋体" panose="02010600030101010101" pitchFamily="2" charset="-122"/>
                  </a:rPr>
                  <a:t>中用公式表达，然而，我们的兴趣一开始是二值图像，这种图像的各个分量是</a:t>
                </a:r>
                <a14:m>
                  <m:oMath xmlns:m="http://schemas.openxmlformats.org/officeDocument/2006/math">
                    <m:sSup>
                      <m:sSupPr>
                        <m:ctrlPr>
                          <a:rPr lang="zh-CN" altLang="zh-CN" i="1" dirty="0">
                            <a:latin typeface="Cambria Math" panose="02040503050406030204" pitchFamily="18" charset="0"/>
                          </a:rPr>
                        </m:ctrlPr>
                      </m:sSupPr>
                      <m:e>
                        <m:r>
                          <a:rPr lang="en-US" altLang="zh-CN" i="1" dirty="0">
                            <a:latin typeface="Cambria Math" panose="02040503050406030204" pitchFamily="18" charset="0"/>
                          </a:rPr>
                          <m:t>𝑍</m:t>
                        </m:r>
                      </m:e>
                      <m:sup>
                        <m:r>
                          <a:rPr lang="en-US" altLang="zh-CN" i="1" dirty="0">
                            <a:latin typeface="Cambria Math" panose="02040503050406030204" pitchFamily="18" charset="0"/>
                          </a:rPr>
                          <m:t>2</m:t>
                        </m:r>
                      </m:sup>
                    </m:sSup>
                  </m:oMath>
                </a14:m>
                <a:r>
                  <a:rPr lang="zh-CN" altLang="en-US" dirty="0" smtClean="0">
                    <a:latin typeface="宋体" panose="02010600030101010101" pitchFamily="2" charset="-122"/>
                    <a:ea typeface="宋体" panose="02010600030101010101" pitchFamily="2" charset="-122"/>
                  </a:rPr>
                  <a:t>的元素。在</a:t>
                </a:r>
                <a:r>
                  <a:rPr lang="en-US" altLang="zh-CN" dirty="0" smtClean="0">
                    <a:latin typeface="宋体" panose="02010600030101010101" pitchFamily="2" charset="-122"/>
                    <a:ea typeface="宋体" panose="02010600030101010101" pitchFamily="2" charset="-122"/>
                  </a:rPr>
                  <a:t>9.6</a:t>
                </a:r>
                <a:r>
                  <a:rPr lang="zh-CN" altLang="en-US" dirty="0" smtClean="0">
                    <a:latin typeface="宋体" panose="02010600030101010101" pitchFamily="2" charset="-122"/>
                    <a:ea typeface="宋体" panose="02010600030101010101" pitchFamily="2" charset="-122"/>
                  </a:rPr>
                  <a:t>节，我们的讨论将扩展到灰度图像。</a:t>
                </a:r>
                <a:endParaRPr lang="zh-CN" altLang="zh-CN" dirty="0">
                  <a:latin typeface="宋体" panose="02010600030101010101" pitchFamily="2" charset="-122"/>
                  <a:ea typeface="宋体" panose="02010600030101010101" pitchFamily="2" charset="-122"/>
                </a:endParaRPr>
              </a:p>
              <a:p>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67" t="-982" r="-4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59280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开操作与闭操作</a:t>
            </a:r>
          </a:p>
        </p:txBody>
      </p:sp>
      <p:sp>
        <p:nvSpPr>
          <p:cNvPr id="3" name="内容占位符 2"/>
          <p:cNvSpPr>
            <a:spLocks noGrp="1"/>
          </p:cNvSpPr>
          <p:nvPr>
            <p:ph idx="1"/>
          </p:nvPr>
        </p:nvSpPr>
        <p:spPr>
          <a:xfrm>
            <a:off x="566738" y="1341438"/>
            <a:ext cx="3789238" cy="4967287"/>
          </a:xfrm>
        </p:spPr>
        <p:txBody>
          <a:bodyPr/>
          <a:lstStyle/>
          <a:p>
            <a:r>
              <a:rPr lang="zh-CN" altLang="en-US" sz="2000" dirty="0" smtClean="0">
                <a:latin typeface="宋体" panose="02010600030101010101" pitchFamily="2" charset="-122"/>
                <a:ea typeface="宋体" panose="02010600030101010101" pitchFamily="2" charset="-122"/>
              </a:rPr>
              <a:t>开操作与闭操作的简单说明</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图</a:t>
            </a:r>
            <a:r>
              <a:rPr lang="en-US" altLang="zh-CN" sz="1600" dirty="0" smtClean="0">
                <a:latin typeface="宋体" panose="02010600030101010101" pitchFamily="2" charset="-122"/>
                <a:ea typeface="宋体" panose="02010600030101010101" pitchFamily="2" charset="-122"/>
              </a:rPr>
              <a:t>c</a:t>
            </a:r>
            <a:r>
              <a:rPr lang="zh-CN" altLang="en-US" sz="1600" dirty="0" smtClean="0">
                <a:latin typeface="宋体" panose="02010600030101010101" pitchFamily="2" charset="-122"/>
                <a:ea typeface="宋体" panose="02010600030101010101" pitchFamily="2" charset="-122"/>
              </a:rPr>
              <a:t>中两个主要部分之间的连接消失。连接部分的宽度与结构元的直径相比要细</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图</a:t>
            </a:r>
            <a:r>
              <a:rPr lang="en-US" altLang="zh-CN" sz="1600" dirty="0" smtClean="0">
                <a:latin typeface="宋体" panose="02010600030101010101" pitchFamily="2" charset="-122"/>
                <a:ea typeface="宋体" panose="02010600030101010101" pitchFamily="2" charset="-122"/>
              </a:rPr>
              <a:t>e</a:t>
            </a:r>
            <a:r>
              <a:rPr lang="zh-CN" altLang="en-US" sz="1600" dirty="0" smtClean="0">
                <a:latin typeface="宋体" panose="02010600030101010101" pitchFamily="2" charset="-122"/>
                <a:ea typeface="宋体" panose="02010600030101010101" pitchFamily="2" charset="-122"/>
              </a:rPr>
              <a:t>中方向向外的角变圆，而方向向内的角则未受影响</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图</a:t>
            </a:r>
            <a:r>
              <a:rPr lang="en-US" altLang="zh-CN" sz="1600" dirty="0" err="1" smtClean="0">
                <a:latin typeface="宋体" panose="02010600030101010101" pitchFamily="2" charset="-122"/>
                <a:ea typeface="宋体" panose="02010600030101010101" pitchFamily="2" charset="-122"/>
              </a:rPr>
              <a:t>i</a:t>
            </a:r>
            <a:r>
              <a:rPr lang="zh-CN" altLang="en-US" sz="1600" dirty="0" smtClean="0">
                <a:latin typeface="宋体" panose="02010600030101010101" pitchFamily="2" charset="-122"/>
                <a:ea typeface="宋体" panose="02010600030101010101" pitchFamily="2" charset="-122"/>
              </a:rPr>
              <a:t>中方向向内的角变圆，而方向向外的角则保持不变。在</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的边界上，最左边的突入部分的尺寸明显减小，因为在这个位置上圆盘无法拟合。</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还要注意使用圆盘形结构元对集合</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进行开操作和闭操作所得到的物体的各个部分都变得平滑了</a:t>
            </a:r>
            <a:endParaRPr lang="en-US" altLang="zh-CN" sz="16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571" y="1844824"/>
            <a:ext cx="3708400"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376" y="1844824"/>
            <a:ext cx="993775"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77352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开操作与闭操作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如同膨胀和腐蚀的情形那样，开操作和闭操作彼此关于集合求补和反射也是对偶的，即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r>
                        <a:rPr lang="en-US" altLang="zh-CN" sz="2000" i="1" dirty="0">
                          <a:latin typeface="Cambria Math" panose="02040503050406030204" pitchFamily="18" charset="0"/>
                        </a:rPr>
                        <m:t>)</m:t>
                      </m:r>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和</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𝐵</m:t>
                          </m:r>
                        </m:e>
                      </m:acc>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开操作满足下列性质：</a:t>
                </a:r>
                <a:endParaRPr lang="en-US" altLang="zh-CN" sz="2000" dirty="0" smtClean="0">
                  <a:latin typeface="宋体" panose="02010600030101010101" pitchFamily="2" charset="-122"/>
                  <a:ea typeface="宋体" panose="02010600030101010101" pitchFamily="2" charset="-122"/>
                </a:endParaRPr>
              </a:p>
              <a:p>
                <a:pPr lvl="1"/>
                <a14:m>
                  <m:oMath xmlns:m="http://schemas.openxmlformats.org/officeDocument/2006/math">
                    <m:r>
                      <m:rPr>
                        <m:sty m:val="p"/>
                      </m:rPr>
                      <a:rPr lang="en-US" altLang="zh-CN" sz="1600" dirty="0">
                        <a:latin typeface="Cambria Math"/>
                      </a:rPr>
                      <m:t>A</m:t>
                    </m:r>
                    <m:r>
                      <a:rPr lang="en-US" altLang="zh-CN" sz="1600" i="1" dirty="0">
                        <a:latin typeface="Cambria Math"/>
                      </a:rPr>
                      <m:t>∘</m:t>
                    </m:r>
                    <m:r>
                      <m:rPr>
                        <m:sty m:val="p"/>
                      </m:rPr>
                      <a:rPr lang="en-US" altLang="zh-CN" sz="1600" dirty="0">
                        <a:latin typeface="Cambria Math"/>
                      </a:rPr>
                      <m:t>B</m:t>
                    </m:r>
                  </m:oMath>
                </a14:m>
                <a:r>
                  <a:rPr lang="zh-CN" altLang="en-US" sz="1600" dirty="0" smtClean="0">
                    <a:latin typeface="宋体" panose="02010600030101010101" pitchFamily="2" charset="-122"/>
                    <a:ea typeface="宋体" panose="02010600030101010101" pitchFamily="2" charset="-122"/>
                  </a:rPr>
                  <a:t>是</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的一个子集（子图像）</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如果</a:t>
                </a:r>
                <a:r>
                  <a:rPr lang="en-US" altLang="zh-CN" sz="1600" dirty="0" smtClean="0">
                    <a:latin typeface="宋体" panose="02010600030101010101" pitchFamily="2" charset="-122"/>
                    <a:ea typeface="宋体" panose="02010600030101010101" pitchFamily="2" charset="-122"/>
                  </a:rPr>
                  <a:t>C</a:t>
                </a:r>
                <a:r>
                  <a:rPr lang="zh-CN" altLang="en-US" sz="1600" dirty="0" smtClean="0">
                    <a:latin typeface="宋体" panose="02010600030101010101" pitchFamily="2" charset="-122"/>
                    <a:ea typeface="宋体" panose="02010600030101010101" pitchFamily="2" charset="-122"/>
                  </a:rPr>
                  <a:t>是</a:t>
                </a:r>
                <a:r>
                  <a:rPr lang="en-US" altLang="zh-CN" sz="1600" dirty="0" smtClean="0">
                    <a:latin typeface="宋体" panose="02010600030101010101" pitchFamily="2" charset="-122"/>
                    <a:ea typeface="宋体" panose="02010600030101010101" pitchFamily="2" charset="-122"/>
                  </a:rPr>
                  <a:t>D</a:t>
                </a:r>
                <a:r>
                  <a:rPr lang="zh-CN" altLang="en-US" sz="1600" dirty="0" smtClean="0">
                    <a:latin typeface="宋体" panose="02010600030101010101" pitchFamily="2" charset="-122"/>
                    <a:ea typeface="宋体" panose="02010600030101010101" pitchFamily="2" charset="-122"/>
                  </a:rPr>
                  <a:t>的一个子集，则</a:t>
                </a:r>
                <a14:m>
                  <m:oMath xmlns:m="http://schemas.openxmlformats.org/officeDocument/2006/math">
                    <m:r>
                      <m:rPr>
                        <m:sty m:val="p"/>
                      </m:rPr>
                      <a:rPr lang="en-US" altLang="zh-CN" sz="1600" dirty="0">
                        <a:latin typeface="Cambria Math"/>
                        <a:ea typeface="宋体" panose="02010600030101010101" pitchFamily="2" charset="-122"/>
                      </a:rPr>
                      <m:t>C</m:t>
                    </m:r>
                    <m:r>
                      <a:rPr lang="en-US" altLang="zh-CN" sz="1600" i="1" dirty="0">
                        <a:latin typeface="Cambria Math"/>
                      </a:rPr>
                      <m:t>∘</m:t>
                    </m:r>
                    <m:r>
                      <m:rPr>
                        <m:sty m:val="p"/>
                      </m:rPr>
                      <a:rPr lang="en-US" altLang="zh-CN" sz="1600" dirty="0">
                        <a:latin typeface="Cambria Math"/>
                      </a:rPr>
                      <m:t>B</m:t>
                    </m:r>
                  </m:oMath>
                </a14:m>
                <a:r>
                  <a:rPr lang="zh-CN" altLang="en-US" sz="1600" dirty="0" smtClean="0">
                    <a:latin typeface="宋体" panose="02010600030101010101" pitchFamily="2" charset="-122"/>
                    <a:ea typeface="宋体" panose="02010600030101010101" pitchFamily="2" charset="-122"/>
                  </a:rPr>
                  <a:t>是</a:t>
                </a:r>
                <a14:m>
                  <m:oMath xmlns:m="http://schemas.openxmlformats.org/officeDocument/2006/math">
                    <m:r>
                      <a:rPr lang="en-US" altLang="zh-CN" sz="1600" b="0" i="1" dirty="0" smtClean="0">
                        <a:latin typeface="Cambria Math"/>
                      </a:rPr>
                      <m:t>𝐷</m:t>
                    </m:r>
                    <m:r>
                      <a:rPr lang="en-US" altLang="zh-CN" sz="1600" i="1" dirty="0">
                        <a:latin typeface="Cambria Math"/>
                      </a:rPr>
                      <m:t>∘</m:t>
                    </m:r>
                    <m:r>
                      <m:rPr>
                        <m:sty m:val="p"/>
                      </m:rPr>
                      <a:rPr lang="en-US" altLang="zh-CN" sz="1600" dirty="0">
                        <a:latin typeface="Cambria Math"/>
                      </a:rPr>
                      <m:t>B</m:t>
                    </m:r>
                  </m:oMath>
                </a14:m>
                <a:r>
                  <a:rPr lang="zh-CN" altLang="en-US" sz="1600" dirty="0" smtClean="0">
                    <a:latin typeface="宋体" panose="02010600030101010101" pitchFamily="2" charset="-122"/>
                    <a:ea typeface="宋体" panose="02010600030101010101" pitchFamily="2" charset="-122"/>
                  </a:rPr>
                  <a:t>的一个子集</a:t>
                </a:r>
                <a:endParaRPr lang="en-US" altLang="zh-CN" sz="1600" dirty="0" smtClean="0">
                  <a:latin typeface="宋体" panose="02010600030101010101" pitchFamily="2" charset="-122"/>
                  <a:ea typeface="宋体" panose="02010600030101010101" pitchFamily="2" charset="-122"/>
                </a:endParaRPr>
              </a:p>
              <a:p>
                <a:pPr lvl="1"/>
                <a14:m>
                  <m:oMath xmlns:m="http://schemas.openxmlformats.org/officeDocument/2006/math">
                    <m:d>
                      <m:dPr>
                        <m:ctrlPr>
                          <a:rPr lang="zh-CN" altLang="zh-CN" sz="1600" i="1" dirty="0">
                            <a:latin typeface="Cambria Math" panose="02040503050406030204" pitchFamily="18" charset="0"/>
                          </a:rPr>
                        </m:ctrlPr>
                      </m:dPr>
                      <m:e>
                        <m:r>
                          <m:rPr>
                            <m:sty m:val="p"/>
                          </m:rPr>
                          <a:rPr lang="en-US" altLang="zh-CN" sz="1600" dirty="0">
                            <a:latin typeface="Cambria Math" panose="02040503050406030204" pitchFamily="18" charset="0"/>
                          </a:rPr>
                          <m:t>A</m:t>
                        </m:r>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e>
                    </m:d>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A</m:t>
                    </m:r>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oMath>
                </a14:m>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类似地，闭操作满足下列性质：</a:t>
                </a:r>
                <a:endParaRPr lang="en-US" altLang="zh-CN" sz="20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是</a:t>
                </a:r>
                <a14:m>
                  <m:oMath xmlns:m="http://schemas.openxmlformats.org/officeDocument/2006/math">
                    <m:r>
                      <m:rPr>
                        <m:sty m:val="p"/>
                      </m:rPr>
                      <a:rPr lang="en-US" altLang="zh-CN" sz="1600" dirty="0">
                        <a:latin typeface="Cambria Math"/>
                      </a:rPr>
                      <m:t>A</m:t>
                    </m:r>
                    <m:r>
                      <a:rPr lang="en-US" altLang="zh-CN" sz="1600" dirty="0">
                        <a:latin typeface="Cambria Math"/>
                      </a:rPr>
                      <m:t>⋅</m:t>
                    </m:r>
                    <m:r>
                      <m:rPr>
                        <m:sty m:val="p"/>
                      </m:rPr>
                      <a:rPr lang="en-US" altLang="zh-CN" sz="1600" dirty="0">
                        <a:latin typeface="Cambria Math"/>
                      </a:rPr>
                      <m:t>B</m:t>
                    </m:r>
                  </m:oMath>
                </a14:m>
                <a:r>
                  <a:rPr lang="zh-CN" altLang="en-US" sz="1600" dirty="0" smtClean="0">
                    <a:latin typeface="宋体" panose="02010600030101010101" pitchFamily="2" charset="-122"/>
                    <a:ea typeface="宋体" panose="02010600030101010101" pitchFamily="2" charset="-122"/>
                  </a:rPr>
                  <a:t>的一个子集（子图像）</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如果</a:t>
                </a:r>
                <a:r>
                  <a:rPr lang="en-US" altLang="zh-CN" sz="1600" dirty="0">
                    <a:latin typeface="宋体" panose="02010600030101010101" pitchFamily="2" charset="-122"/>
                    <a:ea typeface="宋体" panose="02010600030101010101" pitchFamily="2" charset="-122"/>
                  </a:rPr>
                  <a:t>C</a:t>
                </a:r>
                <a:r>
                  <a:rPr lang="zh-CN" altLang="en-US" sz="1600" dirty="0">
                    <a:latin typeface="宋体" panose="02010600030101010101" pitchFamily="2" charset="-122"/>
                    <a:ea typeface="宋体" panose="02010600030101010101" pitchFamily="2" charset="-122"/>
                  </a:rPr>
                  <a:t>是</a:t>
                </a:r>
                <a:r>
                  <a:rPr lang="en-US" altLang="zh-CN" sz="1600" dirty="0">
                    <a:latin typeface="宋体" panose="02010600030101010101" pitchFamily="2" charset="-122"/>
                    <a:ea typeface="宋体" panose="02010600030101010101" pitchFamily="2" charset="-122"/>
                  </a:rPr>
                  <a:t>D</a:t>
                </a:r>
                <a:r>
                  <a:rPr lang="zh-CN" altLang="en-US" sz="1600" dirty="0">
                    <a:latin typeface="宋体" panose="02010600030101010101" pitchFamily="2" charset="-122"/>
                    <a:ea typeface="宋体" panose="02010600030101010101" pitchFamily="2" charset="-122"/>
                  </a:rPr>
                  <a:t>的一个子集，则</a:t>
                </a:r>
                <a14:m>
                  <m:oMath xmlns:m="http://schemas.openxmlformats.org/officeDocument/2006/math">
                    <m:r>
                      <m:rPr>
                        <m:sty m:val="p"/>
                      </m:rPr>
                      <a:rPr lang="en-US" altLang="zh-CN" sz="1600" dirty="0">
                        <a:latin typeface="Cambria Math"/>
                        <a:ea typeface="宋体" panose="02010600030101010101" pitchFamily="2" charset="-122"/>
                      </a:rPr>
                      <m:t>C</m:t>
                    </m:r>
                    <m:r>
                      <a:rPr lang="en-US" altLang="zh-CN" sz="1600" dirty="0">
                        <a:latin typeface="Cambria Math"/>
                      </a:rPr>
                      <m:t>⋅</m:t>
                    </m:r>
                    <m:r>
                      <m:rPr>
                        <m:sty m:val="p"/>
                      </m:rPr>
                      <a:rPr lang="en-US" altLang="zh-CN" sz="1600" dirty="0">
                        <a:latin typeface="Cambria Math"/>
                      </a:rPr>
                      <m:t>B</m:t>
                    </m:r>
                  </m:oMath>
                </a14:m>
                <a:r>
                  <a:rPr lang="zh-CN" altLang="en-US" sz="1600" dirty="0">
                    <a:latin typeface="宋体" panose="02010600030101010101" pitchFamily="2" charset="-122"/>
                    <a:ea typeface="宋体" panose="02010600030101010101" pitchFamily="2" charset="-122"/>
                  </a:rPr>
                  <a:t>是</a:t>
                </a:r>
                <a14:m>
                  <m:oMath xmlns:m="http://schemas.openxmlformats.org/officeDocument/2006/math">
                    <m:r>
                      <a:rPr lang="en-US" altLang="zh-CN" sz="1600" i="1" dirty="0">
                        <a:latin typeface="Cambria Math"/>
                      </a:rPr>
                      <m:t>𝐷</m:t>
                    </m:r>
                    <m:r>
                      <a:rPr lang="en-US" altLang="zh-CN" sz="1600" dirty="0">
                        <a:latin typeface="Cambria Math"/>
                      </a:rPr>
                      <m:t>⋅</m:t>
                    </m:r>
                    <m:r>
                      <m:rPr>
                        <m:sty m:val="p"/>
                      </m:rPr>
                      <a:rPr lang="en-US" altLang="zh-CN" sz="1600" dirty="0">
                        <a:latin typeface="Cambria Math"/>
                      </a:rPr>
                      <m:t>B</m:t>
                    </m:r>
                  </m:oMath>
                </a14:m>
                <a:r>
                  <a:rPr lang="zh-CN" altLang="en-US" sz="1600" dirty="0">
                    <a:latin typeface="宋体" panose="02010600030101010101" pitchFamily="2" charset="-122"/>
                    <a:ea typeface="宋体" panose="02010600030101010101" pitchFamily="2" charset="-122"/>
                  </a:rPr>
                  <a:t>的一个子集</a:t>
                </a:r>
                <a:endParaRPr lang="en-US" altLang="zh-CN" sz="1600" dirty="0">
                  <a:latin typeface="宋体" panose="02010600030101010101" pitchFamily="2" charset="-122"/>
                  <a:ea typeface="宋体" panose="02010600030101010101" pitchFamily="2" charset="-122"/>
                </a:endParaRPr>
              </a:p>
              <a:p>
                <a:pPr lvl="1"/>
                <a14:m>
                  <m:oMath xmlns:m="http://schemas.openxmlformats.org/officeDocument/2006/math">
                    <m:d>
                      <m:dPr>
                        <m:ctrlPr>
                          <a:rPr lang="zh-CN" altLang="zh-CN" sz="1600" i="1" dirty="0">
                            <a:latin typeface="Cambria Math" panose="02040503050406030204" pitchFamily="18" charset="0"/>
                          </a:rPr>
                        </m:ctrlPr>
                      </m:dPr>
                      <m:e>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e>
                    </m:d>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oMath>
                </a14:m>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注意，算子应用一次后，一个集合的多次开操作或闭操作没有影响</a:t>
                </a:r>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820992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开操作与闭操作</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针对形态学滤波使用开操作和闭操作</a:t>
            </a:r>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4797425"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844824"/>
            <a:ext cx="1169987"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68608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9.4	</a:t>
            </a:r>
            <a:r>
              <a:rPr kumimoji="0" lang="zh-CN" altLang="en-US" kern="1200" dirty="0" smtClean="0">
                <a:solidFill>
                  <a:srgbClr val="FF0000"/>
                </a:solidFill>
                <a:sym typeface="Wingdings" panose="05000000000000000000" pitchFamily="2" charset="2"/>
              </a:rPr>
              <a:t>击中与击不中变换</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324318709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9.4	</a:t>
            </a:r>
            <a:r>
              <a:rPr lang="zh-CN" altLang="en-US" dirty="0" smtClean="0"/>
              <a:t>击中或击不中变换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4005262" cy="4967287"/>
              </a:xfrm>
            </p:spPr>
            <p:txBody>
              <a:bodyPr/>
              <a:lstStyle/>
              <a:p>
                <a:r>
                  <a:rPr lang="zh-CN" altLang="en-US" sz="2000" dirty="0" smtClean="0">
                    <a:latin typeface="宋体" panose="02010600030101010101" pitchFamily="2" charset="-122"/>
                    <a:ea typeface="宋体" panose="02010600030101010101" pitchFamily="2" charset="-122"/>
                  </a:rPr>
                  <a:t>形态学击中或击不中变换使形状检测的基本工具。</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目的是找到三种形状之一的位置，譬如说</a:t>
                </a:r>
                <a:r>
                  <a:rPr lang="en-US" altLang="zh-CN" sz="1600" dirty="0" smtClean="0">
                    <a:latin typeface="宋体" panose="02010600030101010101" pitchFamily="2" charset="-122"/>
                    <a:ea typeface="宋体" panose="02010600030101010101" pitchFamily="2" charset="-122"/>
                  </a:rPr>
                  <a:t>D</a:t>
                </a:r>
                <a:r>
                  <a:rPr lang="zh-CN" altLang="en-US" sz="1600" dirty="0" smtClean="0">
                    <a:latin typeface="宋体" panose="02010600030101010101" pitchFamily="2" charset="-122"/>
                    <a:ea typeface="宋体" panose="02010600030101010101" pitchFamily="2" charset="-122"/>
                  </a:rPr>
                  <a:t>的位置</a:t>
                </a:r>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如果</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表示由</a:t>
                </a:r>
                <a:r>
                  <a:rPr lang="en-US" altLang="zh-CN" sz="2000" dirty="0" smtClean="0">
                    <a:latin typeface="宋体" panose="02010600030101010101" pitchFamily="2" charset="-122"/>
                    <a:ea typeface="宋体" panose="02010600030101010101" pitchFamily="2" charset="-122"/>
                  </a:rPr>
                  <a:t>D</a:t>
                </a:r>
                <a:r>
                  <a:rPr lang="zh-CN" altLang="en-US" sz="2000" dirty="0" smtClean="0">
                    <a:latin typeface="宋体" panose="02010600030101010101" pitchFamily="2" charset="-122"/>
                    <a:ea typeface="宋体" panose="02010600030101010101" pitchFamily="2" charset="-122"/>
                  </a:rPr>
                  <a:t>及其背景组成的集合，则</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中的匹配，表示为</a:t>
                </a:r>
                <a14:m>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oMath>
                </a14:m>
                <a:r>
                  <a:rPr lang="zh-CN" altLang="en-US" sz="2000" dirty="0" smtClean="0">
                    <a:latin typeface="宋体" panose="02010600030101010101" pitchFamily="2" charset="-122"/>
                    <a:ea typeface="宋体" panose="02010600030101010101" pitchFamily="2" charset="-122"/>
                  </a:rPr>
                  <a:t>，是</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a:latin typeface="Cambria Math" panose="02040503050406030204" pitchFamily="18" charset="0"/>
                        </a:rPr>
                        <m:t>𝐷</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r>
                        <a:rPr lang="en-US" altLang="zh-CN" sz="2000" i="1" dirty="0">
                          <a:latin typeface="Cambria Math" panose="02040503050406030204" pitchFamily="18" charset="0"/>
                        </a:rPr>
                        <m:t>𝑊</m:t>
                      </m:r>
                      <m:r>
                        <a:rPr lang="en-US" altLang="zh-CN" sz="2000" i="1" dirty="0">
                          <a:latin typeface="Cambria Math" panose="02040503050406030204" pitchFamily="18" charset="0"/>
                        </a:rPr>
                        <m:t>−</m:t>
                      </m:r>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r>
                        <a:rPr lang="en-US" altLang="zh-CN" sz="2000" dirty="0">
                          <a:latin typeface="Cambria Math" panose="02040503050406030204" pitchFamily="18" charset="0"/>
                        </a:rPr>
                        <m:t>]</m:t>
                      </m:r>
                    </m:oMath>
                  </m:oMathPara>
                </a14:m>
                <a:endParaRPr lang="zh-CN" altLang="zh-CN" sz="2000" dirty="0"/>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4005262" cy="4967287"/>
              </a:xfrm>
              <a:blipFill rotWithShape="1">
                <a:blip r:embed="rId2"/>
                <a:stretch>
                  <a:fillRect l="-1370" t="-613" r="-4110"/>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866774"/>
            <a:ext cx="3627437" cy="599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1138" y="1885392"/>
            <a:ext cx="939800"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47966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9.4	</a:t>
            </a:r>
            <a:r>
              <a:rPr lang="zh-CN" altLang="en-US" dirty="0"/>
              <a:t>击中或击不中变换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我们可以通过令</a:t>
                </a:r>
                <a14:m>
                  <m:oMath xmlns:m="http://schemas.openxmlformats.org/officeDocument/2006/math">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2</m:t>
                            </m:r>
                          </m:sub>
                        </m:sSub>
                      </m:e>
                    </m:d>
                  </m:oMath>
                </a14:m>
                <a:r>
                  <a:rPr lang="zh-CN" altLang="en-US" sz="2000" dirty="0" smtClean="0">
                    <a:latin typeface="宋体" panose="02010600030101010101" pitchFamily="2" charset="-122"/>
                    <a:ea typeface="宋体" panose="02010600030101010101" pitchFamily="2" charset="-122"/>
                  </a:rPr>
                  <a:t>对这种表示法稍微做些推广，其中</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是由与一个目标相联系的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的元素构成的集合，</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2</m:t>
                        </m:r>
                      </m:sub>
                    </m:sSub>
                  </m:oMath>
                </a14:m>
                <a:r>
                  <a:rPr lang="zh-CN" altLang="en-US" sz="2000" dirty="0" smtClean="0">
                    <a:latin typeface="宋体" panose="02010600030101010101" pitchFamily="2" charset="-122"/>
                    <a:ea typeface="宋体" panose="02010600030101010101" pitchFamily="2" charset="-122"/>
                  </a:rPr>
                  <a:t>是由与相应背景相联系的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的元素构成的集合。根据前面的讨论，</a:t>
                </a:r>
                <a:r>
                  <a:rPr lang="zh-CN" altLang="zh-CN" sz="2000" dirty="0"/>
                  <a:t> </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1</m:t>
                        </m:r>
                      </m:sub>
                    </m:sSub>
                    <m:r>
                      <a:rPr lang="en-US" altLang="zh-CN" sz="2000" b="0" i="1" dirty="0" smtClean="0">
                        <a:latin typeface="Cambria Math"/>
                      </a:rPr>
                      <m:t>=</m:t>
                    </m:r>
                    <m:r>
                      <a:rPr lang="en-US" altLang="zh-CN" sz="2000" b="0" i="1" dirty="0" smtClean="0">
                        <a:latin typeface="Cambria Math"/>
                      </a:rPr>
                      <m:t>𝐷</m:t>
                    </m:r>
                  </m:oMath>
                </a14:m>
                <a:r>
                  <a:rPr lang="zh-CN" altLang="en-US" sz="2000" dirty="0" smtClean="0">
                    <a:latin typeface="宋体" panose="02010600030101010101" pitchFamily="2" charset="-122"/>
                    <a:ea typeface="宋体" panose="02010600030101010101" pitchFamily="2" charset="-122"/>
                  </a:rPr>
                  <a:t>，</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2</m:t>
                        </m:r>
                      </m:sub>
                    </m:sSub>
                    <m:r>
                      <a:rPr lang="en-US" altLang="zh-CN" sz="2000" b="0" i="1" dirty="0" smtClean="0">
                        <a:latin typeface="Cambria Math"/>
                      </a:rPr>
                      <m:t>=</m:t>
                    </m:r>
                    <m:r>
                      <a:rPr lang="zh-CN" altLang="en-US" sz="2000" i="1" dirty="0">
                        <a:latin typeface="Cambria Math"/>
                      </a:rPr>
                      <m:t>（</m:t>
                    </m:r>
                    <m:r>
                      <a:rPr lang="en-US" altLang="zh-CN" sz="2000" b="0" i="1" dirty="0" smtClean="0">
                        <a:latin typeface="Cambria Math"/>
                      </a:rPr>
                      <m:t>𝑊</m:t>
                    </m:r>
                    <m:r>
                      <a:rPr lang="en-US" altLang="zh-CN" sz="2000" b="0" i="1" dirty="0" smtClean="0">
                        <a:latin typeface="Cambria Math"/>
                      </a:rPr>
                      <m:t>−</m:t>
                    </m:r>
                    <m:r>
                      <a:rPr lang="en-US" altLang="zh-CN" sz="2000" b="0" i="1" dirty="0" smtClean="0">
                        <a:latin typeface="Cambria Math"/>
                      </a:rPr>
                      <m:t>𝐷</m:t>
                    </m:r>
                    <m:r>
                      <a:rPr lang="zh-CN" altLang="en-US" sz="2000" i="1" dirty="0">
                        <a:latin typeface="Cambria Math"/>
                      </a:rPr>
                      <m:t>）</m:t>
                    </m:r>
                  </m:oMath>
                </a14:m>
                <a:r>
                  <a:rPr lang="zh-CN" altLang="en-US" sz="2000" dirty="0" smtClean="0">
                    <a:latin typeface="宋体" panose="02010600030101010101" pitchFamily="2" charset="-122"/>
                    <a:ea typeface="宋体" panose="02010600030101010101" pitchFamily="2" charset="-122"/>
                  </a:rPr>
                  <a:t>。用这种表示方法，击中或击不中变换变为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1</m:t>
                              </m:r>
                            </m:sub>
                          </m:sSub>
                        </m:e>
                      </m:d>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2</m:t>
                          </m:r>
                        </m:sub>
                      </m:sSub>
                      <m:r>
                        <a:rPr lang="en-US" altLang="zh-CN" sz="2000" dirty="0">
                          <a:latin typeface="Cambria Math" panose="02040503050406030204" pitchFamily="18" charset="0"/>
                        </a:rPr>
                        <m:t>)</m:t>
                      </m:r>
                    </m:oMath>
                  </m:oMathPara>
                </a14:m>
                <a:endParaRPr lang="zh-CN" altLang="zh-CN" sz="2000" dirty="0"/>
              </a:p>
              <a:p>
                <a:r>
                  <a:rPr lang="zh-CN" altLang="en-US" sz="2000" dirty="0" smtClean="0">
                    <a:latin typeface="宋体" panose="02010600030101010101" pitchFamily="2" charset="-122"/>
                    <a:ea typeface="宋体" panose="02010600030101010101" pitchFamily="2" charset="-122"/>
                  </a:rPr>
                  <a:t>因此，集合</a:t>
                </a:r>
                <a14:m>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oMath>
                </a14:m>
                <a:r>
                  <a:rPr lang="zh-CN" altLang="en-US" sz="2000" dirty="0" smtClean="0">
                    <a:latin typeface="宋体" panose="02010600030101010101" pitchFamily="2" charset="-122"/>
                    <a:ea typeface="宋体" panose="02010600030101010101" pitchFamily="2" charset="-122"/>
                  </a:rPr>
                  <a:t>包含了所有的原点，同时，在这些原点处，</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中找到了一个匹配（击中），</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2</m:t>
                        </m:r>
                      </m:sub>
                    </m:sSub>
                  </m:oMath>
                </a14:m>
                <a:r>
                  <a:rPr lang="zh-CN" altLang="en-US" sz="2000" dirty="0" smtClean="0">
                    <a:latin typeface="宋体" panose="02010600030101010101" pitchFamily="2" charset="-122"/>
                    <a:ea typeface="宋体" panose="02010600030101010101" pitchFamily="2" charset="-122"/>
                  </a:rPr>
                  <a:t>在</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𝐴</m:t>
                        </m:r>
                      </m:e>
                      <m:sup>
                        <m:r>
                          <a:rPr lang="en-US" altLang="zh-CN" sz="2000" i="1" dirty="0">
                            <a:latin typeface="Cambria Math"/>
                          </a:rPr>
                          <m:t>𝑐</m:t>
                        </m:r>
                      </m:sup>
                    </m:sSup>
                  </m:oMath>
                </a14:m>
                <a:r>
                  <a:rPr lang="zh-CN" altLang="en-US" sz="2000" dirty="0" smtClean="0">
                    <a:latin typeface="宋体" panose="02010600030101010101" pitchFamily="2" charset="-122"/>
                    <a:ea typeface="宋体" panose="02010600030101010101" pitchFamily="2" charset="-122"/>
                  </a:rPr>
                  <a:t>中也找到了一个匹配。使用腐蚀与膨胀的对偶关系，可将上式写为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1</m:t>
                              </m:r>
                            </m:sub>
                          </m:sSub>
                        </m:e>
                      </m:d>
                      <m:r>
                        <a:rPr lang="en-US" altLang="zh-CN" sz="2000" dirty="0">
                          <a:latin typeface="Cambria Math" panose="02040503050406030204" pitchFamily="18" charset="0"/>
                        </a:rPr>
                        <m:t>⋂(</m:t>
                      </m:r>
                      <m:r>
                        <a:rPr lang="en-US" altLang="zh-CN" sz="2000" i="1" dirty="0">
                          <a:latin typeface="Cambria Math" panose="02040503050406030204" pitchFamily="18" charset="0"/>
                        </a:rPr>
                        <m:t>𝐴</m:t>
                      </m:r>
                      <m:r>
                        <a:rPr lang="en-US" altLang="zh-CN" sz="2000" dirty="0">
                          <a:latin typeface="Cambria Math" panose="02040503050406030204" pitchFamily="18" charset="0"/>
                        </a:rPr>
                        <m:t>⊕</m:t>
                      </m:r>
                      <m:acc>
                        <m:accPr>
                          <m:chr m:val="̂"/>
                          <m:ctrlPr>
                            <a:rPr lang="zh-CN" altLang="zh-CN" sz="2000" i="1" dirty="0">
                              <a:latin typeface="Cambria Math" panose="02040503050406030204" pitchFamily="18" charset="0"/>
                            </a:rPr>
                          </m:ctrlPr>
                        </m:acc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𝐵</m:t>
                              </m:r>
                            </m:e>
                            <m:sub>
                              <m:r>
                                <a:rPr lang="en-US" altLang="zh-CN" sz="2000" i="1" dirty="0">
                                  <a:latin typeface="Cambria Math" panose="02040503050406030204" pitchFamily="18" charset="0"/>
                                </a:rPr>
                                <m:t>2</m:t>
                              </m:r>
                            </m:sub>
                          </m:sSub>
                        </m:e>
                      </m:acc>
                      <m:r>
                        <a:rPr lang="en-US" altLang="zh-CN" sz="2000" dirty="0">
                          <a:latin typeface="Cambria Math" panose="02040503050406030204" pitchFamily="18" charset="0"/>
                        </a:rPr>
                        <m:t>)</m:t>
                      </m:r>
                    </m:oMath>
                  </m:oMathPara>
                </a14:m>
                <a:endParaRPr lang="zh-CN" altLang="zh-CN" sz="2000" dirty="0"/>
              </a:p>
              <a:p>
                <a:r>
                  <a:rPr lang="zh-CN" altLang="en-US" sz="2000" dirty="0" smtClean="0">
                    <a:latin typeface="宋体" panose="02010600030101010101" pitchFamily="2" charset="-122"/>
                    <a:ea typeface="宋体" panose="02010600030101010101" pitchFamily="2" charset="-122"/>
                  </a:rPr>
                  <a:t>使用与物体有关的结构元</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和与背景有关的结构元</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𝐵</m:t>
                        </m:r>
                      </m:e>
                      <m:sub>
                        <m:r>
                          <a:rPr lang="en-US" altLang="zh-CN" sz="2000" i="1" dirty="0">
                            <a:latin typeface="Cambria Math"/>
                          </a:rPr>
                          <m:t>2</m:t>
                        </m:r>
                      </m:sub>
                    </m:sSub>
                  </m:oMath>
                </a14:m>
                <a:r>
                  <a:rPr lang="zh-CN" altLang="en-US" sz="2000" dirty="0" smtClean="0">
                    <a:latin typeface="宋体" panose="02010600030101010101" pitchFamily="2" charset="-122"/>
                    <a:ea typeface="宋体" panose="02010600030101010101" pitchFamily="2" charset="-122"/>
                  </a:rPr>
                  <a:t>的原因，基于一个假设的定义</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仅当两个或多个物体形成相脱离的集合时，这些物体才是可分的。在某些应用中，我们可能对检测某个集合内由</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组成的某些模式感兴趣，在这种情况下不需要背景。因此，击中或击不中就简化为简单的腐蚀。</a:t>
                </a:r>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859" r="-9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616527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9.5	</a:t>
            </a:r>
            <a:r>
              <a:rPr kumimoji="0" lang="zh-CN" altLang="en-US" kern="1200" dirty="0" smtClean="0">
                <a:solidFill>
                  <a:srgbClr val="FF0000"/>
                </a:solidFill>
                <a:sym typeface="Wingdings" panose="05000000000000000000" pitchFamily="2" charset="2"/>
              </a:rPr>
              <a:t>一些基本的形态学算法</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42042143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kumimoji="0" lang="en-US" altLang="zh-CN" kern="1200"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sym typeface="Wingdings" panose="05000000000000000000" pitchFamily="2" charset="2"/>
              </a:rPr>
              <a:t>9.5</a:t>
            </a:r>
            <a:r>
              <a:rPr kumimoji="0" lang="en-US" altLang="zh-CN" kern="1200" dirty="0">
                <a:solidFill>
                  <a:schemeClr val="tx1"/>
                </a:solidFill>
                <a:latin typeface="+mj-ea"/>
                <a:sym typeface="Wingdings" panose="05000000000000000000" pitchFamily="2" charset="2"/>
              </a:rPr>
              <a:t>	</a:t>
            </a:r>
            <a:r>
              <a:rPr kumimoji="0" lang="zh-CN" altLang="en-US" kern="1200" dirty="0">
                <a:solidFill>
                  <a:schemeClr val="tx1"/>
                </a:solidFill>
                <a:latin typeface="+mj-ea"/>
                <a:sym typeface="Wingdings" panose="05000000000000000000" pitchFamily="2" charset="2"/>
              </a:rPr>
              <a:t>一些基本的形态学</a:t>
            </a:r>
            <a:r>
              <a:rPr kumimoji="0" lang="zh-CN" altLang="en-US" kern="1200" dirty="0" smtClean="0">
                <a:solidFill>
                  <a:schemeClr val="tx1"/>
                </a:solidFill>
                <a:latin typeface="+mj-ea"/>
                <a:sym typeface="Wingdings" panose="05000000000000000000" pitchFamily="2" charset="2"/>
              </a:rPr>
              <a:t>算法</a:t>
            </a:r>
            <a:endParaRPr lang="zh-CN" altLang="en-US" dirty="0">
              <a:solidFill>
                <a:schemeClr val="tx1"/>
              </a:solidFill>
              <a:latin typeface="+mj-ea"/>
            </a:endParaRPr>
          </a:p>
        </p:txBody>
      </p:sp>
      <p:sp>
        <p:nvSpPr>
          <p:cNvPr id="3" name="内容占位符 2"/>
          <p:cNvSpPr>
            <a:spLocks noGrp="1"/>
          </p:cNvSpPr>
          <p:nvPr>
            <p:ph idx="1"/>
          </p:nvPr>
        </p:nvSpPr>
        <p:spPr/>
        <p:txBody>
          <a:bodyPr/>
          <a:lstStyle/>
          <a:p>
            <a:r>
              <a:rPr lang="en-US" altLang="zh-CN" dirty="0" smtClean="0"/>
              <a:t>9.5.1	</a:t>
            </a:r>
            <a:r>
              <a:rPr lang="zh-CN" altLang="en-US" dirty="0" smtClean="0"/>
              <a:t>边界提取</a:t>
            </a:r>
            <a:endParaRPr lang="en-US" altLang="zh-CN" dirty="0" smtClean="0"/>
          </a:p>
          <a:p>
            <a:r>
              <a:rPr lang="en-US" altLang="zh-CN" dirty="0" smtClean="0"/>
              <a:t>9.5.2	</a:t>
            </a:r>
            <a:r>
              <a:rPr lang="zh-CN" altLang="en-US" dirty="0" smtClean="0"/>
              <a:t>孔洞填充</a:t>
            </a:r>
            <a:endParaRPr lang="en-US" altLang="zh-CN" dirty="0" smtClean="0"/>
          </a:p>
          <a:p>
            <a:r>
              <a:rPr lang="en-US" altLang="zh-CN" dirty="0" smtClean="0"/>
              <a:t>9.5.3	</a:t>
            </a:r>
            <a:r>
              <a:rPr lang="zh-CN" altLang="en-US" dirty="0" smtClean="0"/>
              <a:t>连通分量的提取</a:t>
            </a:r>
            <a:endParaRPr lang="en-US" altLang="zh-CN" dirty="0" smtClean="0"/>
          </a:p>
          <a:p>
            <a:r>
              <a:rPr lang="en-US" altLang="zh-CN" dirty="0" smtClean="0"/>
              <a:t>9.5.4	</a:t>
            </a:r>
            <a:r>
              <a:rPr lang="zh-CN" altLang="en-US" dirty="0" smtClean="0"/>
              <a:t>凸壳</a:t>
            </a:r>
            <a:endParaRPr lang="en-US" altLang="zh-CN" dirty="0" smtClean="0"/>
          </a:p>
          <a:p>
            <a:r>
              <a:rPr lang="en-US" altLang="zh-CN" dirty="0" smtClean="0"/>
              <a:t>9.5.5	</a:t>
            </a:r>
            <a:r>
              <a:rPr lang="zh-CN" altLang="en-US" dirty="0" smtClean="0"/>
              <a:t>细化</a:t>
            </a:r>
            <a:endParaRPr lang="en-US" altLang="zh-CN" dirty="0" smtClean="0"/>
          </a:p>
          <a:p>
            <a:r>
              <a:rPr lang="en-US" altLang="zh-CN" dirty="0" smtClean="0"/>
              <a:t>9.5.6	</a:t>
            </a:r>
            <a:r>
              <a:rPr lang="zh-CN" altLang="en-US" dirty="0" smtClean="0"/>
              <a:t>粗化</a:t>
            </a:r>
            <a:endParaRPr lang="en-US" altLang="zh-CN" dirty="0" smtClean="0"/>
          </a:p>
          <a:p>
            <a:r>
              <a:rPr lang="en-US" altLang="zh-CN" dirty="0" smtClean="0"/>
              <a:t>9.5.7	</a:t>
            </a:r>
            <a:r>
              <a:rPr lang="zh-CN" altLang="en-US" dirty="0" smtClean="0"/>
              <a:t>骨架</a:t>
            </a:r>
            <a:endParaRPr lang="en-US" altLang="zh-CN" dirty="0" smtClean="0"/>
          </a:p>
          <a:p>
            <a:r>
              <a:rPr lang="en-US" altLang="zh-CN" dirty="0" smtClean="0"/>
              <a:t>9.5.8	</a:t>
            </a:r>
            <a:r>
              <a:rPr lang="zh-CN" altLang="en-US" dirty="0" smtClean="0"/>
              <a:t>裁剪</a:t>
            </a:r>
            <a:endParaRPr lang="en-US" altLang="zh-CN" dirty="0" smtClean="0"/>
          </a:p>
          <a:p>
            <a:r>
              <a:rPr lang="en-US" altLang="zh-CN" dirty="0" smtClean="0"/>
              <a:t>9.5.9	</a:t>
            </a:r>
            <a:r>
              <a:rPr lang="zh-CN" altLang="en-US" dirty="0" smtClean="0"/>
              <a:t>形态学重建</a:t>
            </a:r>
            <a:endParaRPr lang="en-US" altLang="zh-CN" dirty="0" smtClean="0"/>
          </a:p>
        </p:txBody>
      </p:sp>
    </p:spTree>
    <p:extLst>
      <p:ext uri="{BB962C8B-B14F-4D97-AF65-F5344CB8AC3E}">
        <p14:creationId xmlns:p14="http://schemas.microsoft.com/office/powerpoint/2010/main" val="101021436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9.5.1	</a:t>
            </a:r>
            <a:r>
              <a:rPr lang="zh-CN" altLang="en-US" dirty="0" smtClean="0"/>
              <a:t>边界提取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表示为</a:t>
                </a:r>
                <a14:m>
                  <m:oMath xmlns:m="http://schemas.openxmlformats.org/officeDocument/2006/math">
                    <m:r>
                      <m:rPr>
                        <m:sty m:val="p"/>
                      </m:rPr>
                      <a:rPr lang="en-US" altLang="zh-CN" sz="2000" dirty="0">
                        <a:latin typeface="Cambria Math"/>
                      </a:rPr>
                      <m:t>β</m:t>
                    </m:r>
                    <m:d>
                      <m:dPr>
                        <m:ctrlPr>
                          <a:rPr lang="zh-CN" altLang="zh-CN" sz="2000" i="1" dirty="0">
                            <a:latin typeface="Cambria Math" panose="02040503050406030204" pitchFamily="18" charset="0"/>
                          </a:rPr>
                        </m:ctrlPr>
                      </m:dPr>
                      <m:e>
                        <m:r>
                          <m:rPr>
                            <m:sty m:val="p"/>
                          </m:rPr>
                          <a:rPr lang="en-US" altLang="zh-CN" sz="2000" dirty="0">
                            <a:latin typeface="Cambria Math"/>
                          </a:rPr>
                          <m:t>A</m:t>
                        </m:r>
                      </m:e>
                    </m:d>
                  </m:oMath>
                </a14:m>
                <a:r>
                  <a:rPr lang="zh-CN" altLang="en-US" sz="2000" dirty="0" smtClean="0">
                    <a:latin typeface="宋体" panose="02010600030101010101" pitchFamily="2" charset="-122"/>
                    <a:ea typeface="宋体" panose="02010600030101010101" pitchFamily="2" charset="-122"/>
                  </a:rPr>
                  <a:t>的集合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的边界可以通过先用</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腐蚀，而后执行</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和腐蚀的结果之间的差集得到，即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β</m:t>
                      </m:r>
                      <m:d>
                        <m:dPr>
                          <m:ctrlPr>
                            <a:rPr lang="zh-CN" altLang="zh-CN" sz="2000" i="1" dirty="0">
                              <a:latin typeface="Cambria Math" panose="02040503050406030204" pitchFamily="18" charset="0"/>
                            </a:rPr>
                          </m:ctrlPr>
                        </m:dPr>
                        <m:e>
                          <m:r>
                            <m:rPr>
                              <m:sty m:val="p"/>
                            </m:rPr>
                            <a:rPr lang="en-US" altLang="zh-CN" sz="2000" dirty="0">
                              <a:latin typeface="Cambria Math" panose="02040503050406030204" pitchFamily="18" charset="0"/>
                            </a:rPr>
                            <m:t>A</m:t>
                          </m:r>
                        </m:e>
                      </m:d>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r>
                        <a:rPr lang="en-US" altLang="zh-CN" sz="2000" i="1" dirty="0">
                          <a:latin typeface="Cambria Math" panose="02040503050406030204" pitchFamily="18" charset="0"/>
                        </a:rPr>
                        <m:t>𝐵</m:t>
                      </m:r>
                      <m:r>
                        <a:rPr lang="en-US" altLang="zh-CN" sz="2000" dirty="0">
                          <a:latin typeface="Cambria Math" panose="02040503050406030204" pitchFamily="18" charset="0"/>
                        </a:rPr>
                        <m:t>)</m:t>
                      </m:r>
                    </m:oMath>
                  </m:oMathPara>
                </a14:m>
                <a:endParaRPr lang="zh-CN" altLang="zh-CN" sz="2000" dirty="0"/>
              </a:p>
              <a:p>
                <a:r>
                  <a:rPr lang="zh-CN" altLang="en-US" sz="2000" dirty="0" smtClean="0">
                    <a:latin typeface="宋体" panose="02010600030101010101" pitchFamily="2" charset="-122"/>
                    <a:ea typeface="宋体" panose="02010600030101010101" pitchFamily="2" charset="-122"/>
                  </a:rPr>
                  <a:t>下图说明了边界提取的机理。这幅图像显示了一个简单的二值物体、一个结构元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和使用上式得到的结果</a:t>
                </a:r>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859"/>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10476"/>
            <a:ext cx="2462213" cy="161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702925"/>
            <a:ext cx="428307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3120257"/>
            <a:ext cx="3562643" cy="213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7524" y="3120257"/>
            <a:ext cx="1030288"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06336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9.5.2	</a:t>
            </a:r>
            <a:r>
              <a:rPr lang="zh-CN" altLang="en-US" dirty="0" smtClean="0"/>
              <a:t>孔洞填充</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孔洞定义为由前景像素相连接的边界所包围的背景区域。令</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表示一个集合，其元素是</a:t>
                </a:r>
                <a:r>
                  <a:rPr lang="en-US" altLang="zh-CN" sz="2000" dirty="0" smtClean="0">
                    <a:latin typeface="宋体" panose="02010600030101010101" pitchFamily="2" charset="-122"/>
                    <a:ea typeface="宋体" panose="02010600030101010101" pitchFamily="2" charset="-122"/>
                  </a:rPr>
                  <a:t>8</a:t>
                </a:r>
                <a:r>
                  <a:rPr lang="zh-CN" altLang="en-US" sz="2000" dirty="0" smtClean="0">
                    <a:latin typeface="宋体" panose="02010600030101010101" pitchFamily="2" charset="-122"/>
                    <a:ea typeface="宋体" panose="02010600030101010101" pitchFamily="2" charset="-122"/>
                  </a:rPr>
                  <a:t>连通的边界，每个边界包围一个背景区域。当给定每个孔洞中的一个点后，目的就是用</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填充所有的孔洞。</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除了每个孔洞中对应于</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0</m:t>
                        </m:r>
                      </m:sub>
                    </m:sSub>
                  </m:oMath>
                </a14:m>
                <a:r>
                  <a:rPr lang="zh-CN" altLang="en-US" sz="2000" dirty="0" smtClean="0">
                    <a:latin typeface="宋体" panose="02010600030101010101" pitchFamily="2" charset="-122"/>
                    <a:ea typeface="宋体" panose="02010600030101010101" pitchFamily="2" charset="-122"/>
                  </a:rPr>
                  <a:t>中的位置给定的点之外（这一点已经置为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），我们从形成一个由</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组成的阵列</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0</m:t>
                        </m:r>
                      </m:sub>
                    </m:sSub>
                  </m:oMath>
                </a14:m>
                <a:r>
                  <a:rPr lang="zh-CN" altLang="en-US" sz="2000" dirty="0" smtClean="0">
                    <a:latin typeface="宋体" panose="02010600030101010101" pitchFamily="2" charset="-122"/>
                    <a:ea typeface="宋体" panose="02010600030101010101" pitchFamily="2" charset="-122"/>
                  </a:rPr>
                  <a:t>开始。然后，如下过程将用</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填充所有孔洞：</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e>
                      </m:d>
                      <m:r>
                        <a:rPr lang="en-US" altLang="zh-CN" sz="2000" i="1" dirty="0">
                          <a:latin typeface="Cambria Math" panose="02040503050406030204" pitchFamily="18" charset="0"/>
                        </a:rPr>
                        <m:t>    </m:t>
                      </m:r>
                      <m:r>
                        <a:rPr lang="en-US" altLang="zh-CN" sz="2000" i="1" dirty="0">
                          <a:latin typeface="Cambria Math" panose="02040503050406030204" pitchFamily="18" charset="0"/>
                        </a:rPr>
                        <m:t>𝑘</m:t>
                      </m:r>
                      <m:r>
                        <a:rPr lang="en-US" altLang="zh-CN" sz="2000" i="1" dirty="0">
                          <a:latin typeface="Cambria Math" panose="02040503050406030204" pitchFamily="18" charset="0"/>
                        </a:rPr>
                        <m:t>=1,2,3,⋯</m:t>
                      </m:r>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如果</a:t>
                </a:r>
                <a14:m>
                  <m:oMath xmlns:m="http://schemas.openxmlformats.org/officeDocument/2006/math">
                    <m:sSub>
                      <m:sSubPr>
                        <m:ctrlPr>
                          <a:rPr lang="zh-CN" altLang="zh-CN" sz="2000" i="1" dirty="0">
                            <a:latin typeface="Cambria Math" panose="02040503050406030204" pitchFamily="18" charset="0"/>
                          </a:rPr>
                        </m:ctrlPr>
                      </m:sSub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Sub>
                  </m:oMath>
                </a14:m>
                <a:r>
                  <a:rPr lang="zh-CN" altLang="en-US" sz="2000" dirty="0" smtClean="0">
                    <a:latin typeface="宋体" panose="02010600030101010101" pitchFamily="2" charset="-122"/>
                    <a:ea typeface="宋体" panose="02010600030101010101" pitchFamily="2" charset="-122"/>
                  </a:rPr>
                  <a:t>，则算法在迭代的第</a:t>
                </a:r>
                <a:r>
                  <a:rPr lang="en-US" altLang="zh-CN" sz="2000" dirty="0" smtClean="0">
                    <a:latin typeface="宋体" panose="02010600030101010101" pitchFamily="2" charset="-122"/>
                    <a:ea typeface="宋体" panose="02010600030101010101" pitchFamily="2" charset="-122"/>
                  </a:rPr>
                  <a:t>k</a:t>
                </a:r>
                <a:r>
                  <a:rPr lang="zh-CN" altLang="en-US" sz="2000" dirty="0" smtClean="0">
                    <a:latin typeface="宋体" panose="02010600030101010101" pitchFamily="2" charset="-122"/>
                    <a:ea typeface="宋体" panose="02010600030101010101" pitchFamily="2" charset="-122"/>
                  </a:rPr>
                  <a:t>步结束。然后，集合</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𝑘</m:t>
                        </m:r>
                      </m:sub>
                    </m:sSub>
                  </m:oMath>
                </a14:m>
                <a:r>
                  <a:rPr lang="zh-CN" altLang="en-US" sz="2000" dirty="0" smtClean="0">
                    <a:latin typeface="宋体" panose="02010600030101010101" pitchFamily="2" charset="-122"/>
                    <a:ea typeface="宋体" panose="02010600030101010101" pitchFamily="2" charset="-122"/>
                  </a:rPr>
                  <a:t>包含所有被填充的孔洞。</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𝑘</m:t>
                        </m:r>
                      </m:sub>
                    </m:sSub>
                  </m:oMath>
                </a14:m>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的并集包含所有填充的孔洞及这些孔洞的边界。</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如果左边不加限制，那么膨胀将填充整个区域。然而，每一步中与</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oMath>
                </a14:m>
                <a:r>
                  <a:rPr lang="zh-CN" altLang="en-US" sz="2000" dirty="0" smtClean="0">
                    <a:latin typeface="宋体" panose="02010600030101010101" pitchFamily="2" charset="-122"/>
                    <a:ea typeface="宋体" panose="02010600030101010101" pitchFamily="2" charset="-122"/>
                  </a:rPr>
                  <a:t>的交集操作将把结果限制到感兴趣区域内。这是我们如何制约形态学处理以满足希望特性的第一个例子。在当前应用中，它被适当地称为条件膨胀。</a:t>
                </a:r>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442208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11473281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9.5.2	</a:t>
            </a:r>
            <a:r>
              <a:rPr lang="zh-CN" altLang="en-US" dirty="0"/>
              <a:t>孔洞填充</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下图说明了孔洞填充的机理</a:t>
            </a:r>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97626"/>
            <a:ext cx="244475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757" y="3268289"/>
            <a:ext cx="49752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883" y="4952000"/>
            <a:ext cx="5006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310" y="1864221"/>
            <a:ext cx="889000"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9798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9.5.3	</a:t>
            </a:r>
            <a:r>
              <a:rPr lang="zh-CN" altLang="en-US" dirty="0" smtClean="0"/>
              <a:t>连通分量的提取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令</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是包含一个或多个连通分量的集合，并形成一个阵列</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0</m:t>
                        </m:r>
                      </m:sub>
                    </m:sSub>
                  </m:oMath>
                </a14:m>
                <a:r>
                  <a:rPr lang="zh-CN" altLang="en-US" sz="2000" dirty="0" smtClean="0">
                    <a:latin typeface="宋体" panose="02010600030101010101" pitchFamily="2" charset="-122"/>
                    <a:ea typeface="宋体" panose="02010600030101010101" pitchFamily="2" charset="-122"/>
                  </a:rPr>
                  <a:t>，除了在对应于</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中每个连通分量的一个点的每个已知位置处我们已置为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外，该阵列的所有其他元素均为</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。如下迭代过程可完成这一目的：</a:t>
                </a:r>
                <a14:m>
                  <m:oMath xmlns:m="http://schemas.openxmlformats.org/officeDocument/2006/math">
                    <m:sSub>
                      <m:sSubPr>
                        <m:ctrlPr>
                          <a:rPr lang="zh-CN" altLang="zh-CN" sz="2000" i="1" dirty="0" smtClean="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e>
                    </m:d>
                    <m:r>
                      <a:rPr lang="en-US" altLang="zh-CN" sz="2000" i="1" dirty="0">
                        <a:latin typeface="Cambria Math" panose="02040503050406030204" pitchFamily="18" charset="0"/>
                      </a:rPr>
                      <m:t>    </m:t>
                    </m:r>
                    <m:r>
                      <a:rPr lang="en-US" altLang="zh-CN" sz="2000" i="1" dirty="0">
                        <a:latin typeface="Cambria Math" panose="02040503050406030204" pitchFamily="18" charset="0"/>
                      </a:rPr>
                      <m:t>𝑘</m:t>
                    </m:r>
                    <m:r>
                      <a:rPr lang="en-US" altLang="zh-CN" sz="2000" i="1" dirty="0">
                        <a:latin typeface="Cambria Math" panose="02040503050406030204" pitchFamily="18" charset="0"/>
                      </a:rPr>
                      <m:t>=1,2,3,⋯</m:t>
                    </m:r>
                  </m:oMath>
                </a14:m>
                <a:endParaRPr lang="zh-CN" altLang="zh-CN" sz="2000" dirty="0"/>
              </a:p>
              <a:p>
                <a:r>
                  <a:rPr lang="zh-CN" altLang="en-US" sz="2000" dirty="0" smtClean="0">
                    <a:latin typeface="宋体" panose="02010600030101010101" pitchFamily="2" charset="-122"/>
                    <a:ea typeface="宋体" panose="02010600030101010101" pitchFamily="2" charset="-122"/>
                  </a:rPr>
                  <a:t>当</a:t>
                </a:r>
                <a14:m>
                  <m:oMath xmlns:m="http://schemas.openxmlformats.org/officeDocument/2006/math">
                    <m:sSub>
                      <m:sSubPr>
                        <m:ctrlPr>
                          <a:rPr lang="zh-CN" altLang="zh-CN" sz="2000" i="1" dirty="0">
                            <a:latin typeface="Cambria Math" panose="02040503050406030204" pitchFamily="18" charset="0"/>
                          </a:rPr>
                        </m:ctrlPr>
                      </m:sSub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Sub>
                  </m:oMath>
                </a14:m>
                <a:r>
                  <a:rPr lang="zh-CN" altLang="en-US" sz="2000" dirty="0" smtClean="0">
                    <a:latin typeface="宋体" panose="02010600030101010101" pitchFamily="2" charset="-122"/>
                    <a:ea typeface="宋体" panose="02010600030101010101" pitchFamily="2" charset="-122"/>
                  </a:rPr>
                  <a:t>时，迭代过程结束，</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𝑘</m:t>
                        </m:r>
                      </m:sub>
                    </m:sSub>
                  </m:oMath>
                </a14:m>
                <a:r>
                  <a:rPr lang="zh-CN" altLang="en-US" sz="2000" dirty="0" smtClean="0">
                    <a:latin typeface="宋体" panose="02010600030101010101" pitchFamily="2" charset="-122"/>
                    <a:ea typeface="宋体" panose="02010600030101010101" pitchFamily="2" charset="-122"/>
                  </a:rPr>
                  <a:t>包含输入图像中的所有连通分量。</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右</a:t>
                </a:r>
                <a:r>
                  <a:rPr lang="zh-CN" altLang="en-US" sz="2000" dirty="0" smtClean="0">
                    <a:latin typeface="宋体" panose="02010600030101010101" pitchFamily="2" charset="-122"/>
                    <a:ea typeface="宋体" panose="02010600030101010101" pitchFamily="2" charset="-122"/>
                  </a:rPr>
                  <a:t>图说明了此机理，</a:t>
                </a:r>
                <a:r>
                  <a:rPr lang="en-US" altLang="zh-CN" sz="2000" dirty="0" smtClean="0">
                    <a:latin typeface="宋体" panose="02010600030101010101" pitchFamily="2" charset="-122"/>
                    <a:ea typeface="宋体" panose="02010600030101010101" pitchFamily="2" charset="-122"/>
                  </a:rPr>
                  <a:t>k=6</a:t>
                </a:r>
                <a:r>
                  <a:rPr lang="zh-CN" altLang="en-US" sz="2000" dirty="0" smtClean="0">
                    <a:latin typeface="宋体" panose="02010600030101010101" pitchFamily="2" charset="-122"/>
                    <a:ea typeface="宋体" panose="02010600030101010101" pitchFamily="2" charset="-122"/>
                  </a:rPr>
                  <a:t>时即可收</a:t>
                </a:r>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敛。注意，所用结构元的形状在</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    像素间是基于</a:t>
                </a:r>
                <a:r>
                  <a:rPr lang="en-US" altLang="zh-CN" sz="2000" dirty="0" smtClean="0">
                    <a:latin typeface="宋体" panose="02010600030101010101" pitchFamily="2" charset="-122"/>
                    <a:ea typeface="宋体" panose="02010600030101010101" pitchFamily="2" charset="-122"/>
                  </a:rPr>
                  <a:t>8</a:t>
                </a:r>
                <a:r>
                  <a:rPr lang="zh-CN" altLang="en-US" sz="2000" dirty="0" smtClean="0">
                    <a:latin typeface="宋体" panose="02010600030101010101" pitchFamily="2" charset="-122"/>
                    <a:ea typeface="宋体" panose="02010600030101010101" pitchFamily="2" charset="-122"/>
                  </a:rPr>
                  <a:t>连通的</a:t>
                </a:r>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859"/>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996952"/>
            <a:ext cx="3304145" cy="277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480" y="5773446"/>
            <a:ext cx="4767263" cy="99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22388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9.5.3	</a:t>
            </a:r>
            <a:r>
              <a:rPr lang="zh-CN" altLang="en-US" dirty="0"/>
              <a:t>连通分量的提取</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例：使用连通分量检测包装食品中的外来物</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这幅图中的最显著的特征是保留下来的点聚集为物体（骨头），而不是彼此孤立的毫无关系的点。我们通过提取图像中的连通分量来标记这些物体。</a:t>
            </a:r>
            <a:r>
              <a:rPr lang="en-US" altLang="zh-CN" sz="1600" dirty="0" smtClean="0">
                <a:latin typeface="宋体" panose="02010600030101010101" pitchFamily="2" charset="-122"/>
                <a:ea typeface="宋体" panose="02010600030101010101" pitchFamily="2" charset="-122"/>
              </a:rPr>
              <a:t>15</a:t>
            </a:r>
            <a:r>
              <a:rPr lang="zh-CN" altLang="en-US" sz="1600" dirty="0" smtClean="0">
                <a:latin typeface="宋体" panose="02010600030101010101" pitchFamily="2" charset="-122"/>
                <a:ea typeface="宋体" panose="02010600030101010101" pitchFamily="2" charset="-122"/>
              </a:rPr>
              <a:t>个连通分量有</a:t>
            </a:r>
            <a:r>
              <a:rPr lang="en-US" altLang="zh-CN" sz="1600" dirty="0" smtClean="0">
                <a:latin typeface="宋体" panose="02010600030101010101" pitchFamily="2" charset="-122"/>
                <a:ea typeface="宋体" panose="02010600030101010101" pitchFamily="2" charset="-122"/>
              </a:rPr>
              <a:t>4</a:t>
            </a:r>
            <a:r>
              <a:rPr lang="zh-CN" altLang="en-US" sz="1600" dirty="0" smtClean="0">
                <a:latin typeface="宋体" panose="02010600030101010101" pitchFamily="2" charset="-122"/>
                <a:ea typeface="宋体" panose="02010600030101010101" pitchFamily="2" charset="-122"/>
              </a:rPr>
              <a:t>个尺寸较大，这足以确定包含在原图像中的重要但不希望的物体</a:t>
            </a:r>
            <a:endParaRPr lang="en-US" altLang="zh-CN" sz="16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708920"/>
            <a:ext cx="4344987" cy="391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708920"/>
            <a:ext cx="1000125" cy="318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9523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9.5.4	</a:t>
            </a:r>
            <a:r>
              <a:rPr lang="zh-CN" altLang="en-US" dirty="0" smtClean="0"/>
              <a:t>凸壳</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如果在集合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内连接任意两个点的直线段都在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的内部，则称集合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是凸形的。任意集合</a:t>
                </a:r>
                <a:r>
                  <a:rPr lang="en-US" altLang="zh-CN" sz="2000" dirty="0" smtClean="0">
                    <a:latin typeface="宋体" panose="02010600030101010101" pitchFamily="2" charset="-122"/>
                    <a:ea typeface="宋体" panose="02010600030101010101" pitchFamily="2" charset="-122"/>
                  </a:rPr>
                  <a:t>S</a:t>
                </a:r>
                <a:r>
                  <a:rPr lang="zh-CN" altLang="en-US" sz="2000" dirty="0" smtClean="0">
                    <a:latin typeface="宋体" panose="02010600030101010101" pitchFamily="2" charset="-122"/>
                    <a:ea typeface="宋体" panose="02010600030101010101" pitchFamily="2" charset="-122"/>
                  </a:rPr>
                  <a:t>的凸壳</a:t>
                </a:r>
                <a:r>
                  <a:rPr lang="en-US" altLang="zh-CN" sz="2000" dirty="0" smtClean="0">
                    <a:latin typeface="宋体" panose="02010600030101010101" pitchFamily="2" charset="-122"/>
                    <a:ea typeface="宋体" panose="02010600030101010101" pitchFamily="2" charset="-122"/>
                  </a:rPr>
                  <a:t>H</a:t>
                </a:r>
                <a:r>
                  <a:rPr lang="zh-CN" altLang="en-US" sz="2000" dirty="0" smtClean="0">
                    <a:latin typeface="宋体" panose="02010600030101010101" pitchFamily="2" charset="-122"/>
                    <a:ea typeface="宋体" panose="02010600030101010101" pitchFamily="2" charset="-122"/>
                  </a:rPr>
                  <a:t>是包含小于</a:t>
                </a:r>
                <a:r>
                  <a:rPr lang="en-US" altLang="zh-CN" sz="2000" dirty="0" smtClean="0">
                    <a:latin typeface="宋体" panose="02010600030101010101" pitchFamily="2" charset="-122"/>
                    <a:ea typeface="宋体" panose="02010600030101010101" pitchFamily="2" charset="-122"/>
                  </a:rPr>
                  <a:t>S</a:t>
                </a:r>
                <a:r>
                  <a:rPr lang="zh-CN" altLang="en-US" sz="2000" dirty="0" smtClean="0">
                    <a:latin typeface="宋体" panose="02010600030101010101" pitchFamily="2" charset="-122"/>
                    <a:ea typeface="宋体" panose="02010600030101010101" pitchFamily="2" charset="-122"/>
                  </a:rPr>
                  <a:t>的最小凸集。差集</a:t>
                </a:r>
                <a:r>
                  <a:rPr lang="en-US" altLang="zh-CN" sz="2000" dirty="0" smtClean="0">
                    <a:latin typeface="宋体" panose="02010600030101010101" pitchFamily="2" charset="-122"/>
                    <a:ea typeface="宋体" panose="02010600030101010101" pitchFamily="2" charset="-122"/>
                  </a:rPr>
                  <a:t>H-S</a:t>
                </a:r>
                <a:r>
                  <a:rPr lang="zh-CN" altLang="en-US" sz="2000" dirty="0" smtClean="0">
                    <a:latin typeface="宋体" panose="02010600030101010101" pitchFamily="2" charset="-122"/>
                    <a:ea typeface="宋体" panose="02010600030101010101" pitchFamily="2" charset="-122"/>
                  </a:rPr>
                  <a:t>称为</a:t>
                </a:r>
                <a:r>
                  <a:rPr lang="en-US" altLang="zh-CN" sz="2000" dirty="0" smtClean="0">
                    <a:latin typeface="宋体" panose="02010600030101010101" pitchFamily="2" charset="-122"/>
                    <a:ea typeface="宋体" panose="02010600030101010101" pitchFamily="2" charset="-122"/>
                  </a:rPr>
                  <a:t>S</a:t>
                </a:r>
                <a:r>
                  <a:rPr lang="zh-CN" altLang="en-US" sz="2000" dirty="0" smtClean="0">
                    <a:latin typeface="宋体" panose="02010600030101010101" pitchFamily="2" charset="-122"/>
                    <a:ea typeface="宋体" panose="02010600030101010101" pitchFamily="2" charset="-122"/>
                  </a:rPr>
                  <a:t>的凸缺。下面介绍一种获得集合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的凸壳</a:t>
                </a:r>
                <a14:m>
                  <m:oMath xmlns:m="http://schemas.openxmlformats.org/officeDocument/2006/math">
                    <m:r>
                      <a:rPr lang="en-US" altLang="zh-CN" sz="2000" i="1" dirty="0">
                        <a:latin typeface="Cambria Math" panose="02040503050406030204" pitchFamily="18" charset="0"/>
                      </a:rPr>
                      <m:t>𝐶</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𝐴</m:t>
                        </m:r>
                      </m:e>
                    </m:d>
                  </m:oMath>
                </a14:m>
                <a:r>
                  <a:rPr lang="zh-CN" altLang="en-US" sz="2000" dirty="0" smtClean="0">
                    <a:latin typeface="宋体" panose="02010600030101010101" pitchFamily="2" charset="-122"/>
                    <a:ea typeface="宋体" panose="02010600030101010101" pitchFamily="2" charset="-122"/>
                  </a:rPr>
                  <a:t>的算法</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令</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𝑖</m:t>
                        </m:r>
                      </m:sup>
                    </m:sSup>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=1,2,3,4</m:t>
                    </m:r>
                  </m:oMath>
                </a14:m>
                <a:r>
                  <a:rPr lang="zh-CN" altLang="en-US" sz="2000" dirty="0" smtClean="0">
                    <a:latin typeface="宋体" panose="02010600030101010101" pitchFamily="2" charset="-122"/>
                    <a:ea typeface="宋体" panose="02010600030101010101" pitchFamily="2" charset="-122"/>
                  </a:rPr>
                  <a:t>表示下图中的</a:t>
                </a:r>
                <a:r>
                  <a:rPr lang="en-US" altLang="zh-CN" sz="2000" dirty="0" smtClean="0">
                    <a:latin typeface="宋体" panose="02010600030101010101" pitchFamily="2" charset="-122"/>
                    <a:ea typeface="宋体" panose="02010600030101010101" pitchFamily="2" charset="-122"/>
                  </a:rPr>
                  <a:t>4</a:t>
                </a:r>
                <a:r>
                  <a:rPr lang="zh-CN" altLang="en-US" sz="2000" dirty="0" smtClean="0">
                    <a:latin typeface="宋体" panose="02010600030101010101" pitchFamily="2" charset="-122"/>
                    <a:ea typeface="宋体" panose="02010600030101010101" pitchFamily="2" charset="-122"/>
                  </a:rPr>
                  <a:t>个结构元。这个过程可通过执行下式实现：</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𝑖</m:t>
                          </m:r>
                        </m:sup>
                      </m:sSubSup>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𝑖</m:t>
                              </m:r>
                            </m:sup>
                          </m:sSup>
                        </m:e>
                      </m:d>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  </m:t>
                      </m:r>
                      <m:r>
                        <a:rPr lang="en-US" altLang="zh-CN" sz="2000" i="1" dirty="0">
                          <a:latin typeface="Cambria Math" panose="02040503050406030204" pitchFamily="18" charset="0"/>
                        </a:rPr>
                        <m:t>𝑖</m:t>
                      </m:r>
                      <m:r>
                        <a:rPr lang="en-US" altLang="zh-CN" sz="2000" i="1" dirty="0">
                          <a:latin typeface="Cambria Math" panose="02040503050406030204" pitchFamily="18" charset="0"/>
                        </a:rPr>
                        <m:t>=1,2,3,4  </m:t>
                      </m:r>
                      <m:r>
                        <a:rPr lang="zh-CN" altLang="zh-CN" sz="2000" i="1" dirty="0">
                          <a:latin typeface="Cambria Math" panose="02040503050406030204" pitchFamily="18" charset="0"/>
                        </a:rPr>
                        <m:t>和</m:t>
                      </m:r>
                      <m:r>
                        <a:rPr lang="zh-CN" altLang="zh-CN" sz="2000" i="1" dirty="0">
                          <a:latin typeface="Cambria Math" panose="02040503050406030204" pitchFamily="18" charset="0"/>
                        </a:rPr>
                        <m:t>  </m:t>
                      </m:r>
                      <m:r>
                        <a:rPr lang="en-US" altLang="zh-CN" sz="2000" i="1" dirty="0">
                          <a:latin typeface="Cambria Math" panose="02040503050406030204" pitchFamily="18" charset="0"/>
                        </a:rPr>
                        <m:t>𝑘</m:t>
                      </m:r>
                      <m:r>
                        <a:rPr lang="en-US" altLang="zh-CN" sz="2000" i="1" dirty="0">
                          <a:latin typeface="Cambria Math" panose="02040503050406030204" pitchFamily="18" charset="0"/>
                        </a:rPr>
                        <m:t>=1,2,3,⋯</m:t>
                      </m:r>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𝑖</m:t>
                        </m:r>
                      </m:sup>
                    </m:sSubSup>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oMath>
                </a14:m>
                <a:r>
                  <a:rPr lang="zh-CN" altLang="en-US" sz="2000" dirty="0" smtClean="0">
                    <a:latin typeface="宋体" panose="02010600030101010101" pitchFamily="2" charset="-122"/>
                    <a:ea typeface="宋体" panose="02010600030101010101" pitchFamily="2" charset="-122"/>
                  </a:rPr>
                  <a:t>。当</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𝑖</m:t>
                        </m:r>
                      </m:sup>
                    </m:sSubSup>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𝑖</m:t>
                        </m:r>
                      </m:sup>
                    </m:sSubSup>
                  </m:oMath>
                </a14:m>
                <a:r>
                  <a:rPr lang="zh-CN" altLang="en-US" sz="2000" dirty="0" smtClean="0">
                    <a:latin typeface="宋体" panose="02010600030101010101" pitchFamily="2" charset="-122"/>
                    <a:ea typeface="宋体" panose="02010600030101010101" pitchFamily="2" charset="-122"/>
                  </a:rPr>
                  <a:t>时，我们令</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𝑖</m:t>
                        </m:r>
                      </m:sup>
                    </m:sSup>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𝑖</m:t>
                        </m:r>
                      </m:sup>
                    </m:sSubSup>
                  </m:oMath>
                </a14:m>
                <a:r>
                  <a:rPr lang="zh-CN" altLang="en-US" sz="2000" dirty="0" smtClean="0">
                    <a:latin typeface="宋体" panose="02010600030101010101" pitchFamily="2" charset="-122"/>
                    <a:ea typeface="宋体" panose="02010600030101010101" pitchFamily="2" charset="-122"/>
                  </a:rPr>
                  <a:t>。则</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的凸壳为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rPr>
                        <m:t>𝐶</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𝐴</m:t>
                          </m:r>
                        </m:e>
                      </m:d>
                      <m:r>
                        <a:rPr lang="en-US" altLang="zh-CN" sz="2000" i="1" dirty="0">
                          <a:latin typeface="Cambria Math" panose="02040503050406030204" pitchFamily="18" charset="0"/>
                        </a:rPr>
                        <m:t>=</m:t>
                      </m:r>
                      <m:nary>
                        <m:naryPr>
                          <m:chr m:val="⋃"/>
                          <m:limLoc m:val="undOvr"/>
                          <m:ctrlPr>
                            <a:rPr lang="zh-CN" altLang="zh-CN" sz="2000" i="1" dirty="0">
                              <a:latin typeface="Cambria Math" panose="02040503050406030204" pitchFamily="18" charset="0"/>
                            </a:rPr>
                          </m:ctrlPr>
                        </m:naryPr>
                        <m:sub>
                          <m: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4</m:t>
                          </m:r>
                        </m:sup>
                        <m:e>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𝑖</m:t>
                              </m:r>
                            </m:sup>
                          </m:sSup>
                        </m:e>
                      </m:nary>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换句话说，该方法由反复使用</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b="0" i="1" dirty="0" smtClean="0">
                            <a:latin typeface="Cambria Math"/>
                          </a:rPr>
                          <m:t>1</m:t>
                        </m:r>
                      </m:sup>
                    </m:sSup>
                  </m:oMath>
                </a14:m>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做击中或击不中变换组成；不在发生变化时，执行与</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的并集运算，结果为</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𝐷</m:t>
                        </m:r>
                      </m:e>
                      <m:sup>
                        <m:r>
                          <a:rPr lang="en-US" altLang="zh-CN" sz="2000" b="0" i="1" dirty="0" smtClean="0">
                            <a:latin typeface="Cambria Math"/>
                          </a:rPr>
                          <m:t>1</m:t>
                        </m:r>
                      </m:sup>
                    </m:sSup>
                  </m:oMath>
                </a14:m>
                <a:r>
                  <a:rPr lang="zh-CN" altLang="en-US" sz="2000" dirty="0" smtClean="0">
                    <a:latin typeface="宋体" panose="02010600030101010101" pitchFamily="2" charset="-122"/>
                    <a:ea typeface="宋体" panose="02010600030101010101" pitchFamily="2" charset="-122"/>
                  </a:rPr>
                  <a:t>。这一过程使用</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b="0" i="1" dirty="0" smtClean="0">
                            <a:latin typeface="Cambria Math"/>
                          </a:rPr>
                          <m:t>2</m:t>
                        </m:r>
                      </m:sup>
                    </m:sSup>
                  </m:oMath>
                </a14:m>
                <a:r>
                  <a:rPr lang="zh-CN" altLang="en-US" sz="2000" dirty="0" smtClean="0">
                    <a:latin typeface="宋体" panose="02010600030101010101" pitchFamily="2" charset="-122"/>
                    <a:ea typeface="宋体" panose="02010600030101010101" pitchFamily="2" charset="-122"/>
                  </a:rPr>
                  <a:t>重复（应用于</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），直到不发生变化，如此往复。得到的</a:t>
                </a:r>
                <a:r>
                  <a:rPr lang="en-US" altLang="zh-CN" sz="2000" dirty="0" smtClean="0">
                    <a:latin typeface="宋体" panose="02010600030101010101" pitchFamily="2" charset="-122"/>
                    <a:ea typeface="宋体" panose="02010600030101010101" pitchFamily="2" charset="-122"/>
                  </a:rPr>
                  <a:t>4</a:t>
                </a:r>
                <a:r>
                  <a:rPr lang="zh-CN" altLang="en-US" sz="2000" dirty="0" smtClean="0">
                    <a:latin typeface="宋体" panose="02010600030101010101" pitchFamily="2" charset="-122"/>
                    <a:ea typeface="宋体" panose="02010600030101010101" pitchFamily="2" charset="-122"/>
                  </a:rPr>
                  <a:t>个</a:t>
                </a:r>
                <a:r>
                  <a:rPr lang="en-US" altLang="zh-CN" sz="2000" dirty="0" smtClean="0">
                    <a:latin typeface="宋体" panose="02010600030101010101" pitchFamily="2" charset="-122"/>
                    <a:ea typeface="宋体" panose="02010600030101010101" pitchFamily="2" charset="-122"/>
                  </a:rPr>
                  <a:t>D</a:t>
                </a:r>
                <a:r>
                  <a:rPr lang="zh-CN" altLang="en-US" sz="2000" dirty="0" smtClean="0">
                    <a:latin typeface="宋体" panose="02010600030101010101" pitchFamily="2" charset="-122"/>
                    <a:ea typeface="宋体" panose="02010600030101010101" pitchFamily="2" charset="-122"/>
                  </a:rPr>
                  <a:t>的并集组成了</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的凸壳。注意，我们使用不需要背景匹配的击中或击不中变换的简化实现</a:t>
                </a:r>
                <a:endParaRPr lang="zh-CN"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r="-76" b="-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040537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9.5.4	</a:t>
            </a:r>
            <a:r>
              <a:rPr lang="zh-CN" altLang="en-US" dirty="0"/>
              <a:t>凸壳</a:t>
            </a:r>
          </a:p>
        </p:txBody>
      </p:sp>
      <p:sp>
        <p:nvSpPr>
          <p:cNvPr id="3" name="内容占位符 2"/>
          <p:cNvSpPr>
            <a:spLocks noGrp="1"/>
          </p:cNvSpPr>
          <p:nvPr>
            <p:ph idx="1"/>
          </p:nvPr>
        </p:nvSpPr>
        <p:spPr>
          <a:xfrm>
            <a:off x="566738" y="1341438"/>
            <a:ext cx="3717230" cy="4967287"/>
          </a:xfrm>
        </p:spPr>
        <p:txBody>
          <a:bodyPr/>
          <a:lstStyle/>
          <a:p>
            <a:r>
              <a:rPr lang="zh-CN" altLang="en-US" sz="2000" dirty="0">
                <a:latin typeface="宋体" panose="02010600030101010101" pitchFamily="2" charset="-122"/>
                <a:ea typeface="宋体" panose="02010600030101010101" pitchFamily="2" charset="-122"/>
              </a:rPr>
              <a:t>右</a:t>
            </a:r>
            <a:r>
              <a:rPr lang="zh-CN" altLang="en-US" sz="2000" dirty="0" smtClean="0">
                <a:latin typeface="宋体" panose="02010600030101010101" pitchFamily="2" charset="-122"/>
                <a:ea typeface="宋体" panose="02010600030101010101" pitchFamily="2" charset="-122"/>
              </a:rPr>
              <a:t>图说明了凸壳的过程</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该过程的缺点是，凸壳可能超过确保凸性所需的最小尺寸。减少这种影响的一种简单方法是限制生长，以便凸壳不会超过初始点集在水平和垂直方向上的尺寸，如下图：</a:t>
            </a:r>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044" y="1556791"/>
            <a:ext cx="3621087" cy="46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376" y="1556791"/>
            <a:ext cx="1028700" cy="242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008966"/>
            <a:ext cx="1727200" cy="185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0808" y="4008966"/>
            <a:ext cx="1116012" cy="167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54014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9.5.5	</a:t>
            </a:r>
            <a:r>
              <a:rPr lang="zh-CN" altLang="en-US" dirty="0" smtClean="0"/>
              <a:t>细化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的细化可表示为</a:t>
                </a:r>
                <a14:m>
                  <m:oMath xmlns:m="http://schemas.openxmlformats.org/officeDocument/2006/math">
                    <m:r>
                      <m:rPr>
                        <m:sty m:val="p"/>
                      </m:rPr>
                      <a:rPr lang="en-US" altLang="zh-CN" sz="2000" dirty="0">
                        <a:latin typeface="Cambria Math"/>
                      </a:rPr>
                      <m:t>A</m:t>
                    </m:r>
                    <m:r>
                      <a:rPr lang="en-US" altLang="zh-CN" sz="2000" dirty="0">
                        <a:latin typeface="Cambria Math"/>
                      </a:rPr>
                      <m:t>⊗</m:t>
                    </m:r>
                    <m:r>
                      <m:rPr>
                        <m:sty m:val="p"/>
                      </m:rPr>
                      <a:rPr lang="en-US" altLang="zh-CN" sz="2000" dirty="0">
                        <a:latin typeface="Cambria Math"/>
                      </a:rPr>
                      <m:t>B</m:t>
                    </m:r>
                  </m:oMath>
                </a14:m>
                <a:r>
                  <a:rPr lang="zh-CN" altLang="en-US" sz="2000" dirty="0" smtClean="0">
                    <a:latin typeface="宋体" panose="02010600030101010101" pitchFamily="2" charset="-122"/>
                    <a:ea typeface="宋体" panose="02010600030101010101" pitchFamily="2" charset="-122"/>
                  </a:rPr>
                  <a:t>，它可以根据击中或击不中变换来定义：</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e>
                        <m:sup/>
                      </m:sSup>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同前一节一样，我们仅对与结构元的</a:t>
                </a:r>
                <a:r>
                  <a:rPr lang="zh-CN" altLang="en-US" sz="2000" dirty="0" smtClean="0">
                    <a:latin typeface="宋体" panose="02010600030101010101" pitchFamily="2" charset="-122"/>
                    <a:ea typeface="宋体" panose="02010600030101010101" pitchFamily="2" charset="-122"/>
                  </a:rPr>
                  <a:t>模式匹配</a:t>
                </a:r>
                <a:r>
                  <a:rPr lang="zh-CN" altLang="en-US" sz="2000" dirty="0" smtClean="0">
                    <a:latin typeface="宋体" panose="02010600030101010101" pitchFamily="2" charset="-122"/>
                    <a:ea typeface="宋体" panose="02010600030101010101" pitchFamily="2" charset="-122"/>
                  </a:rPr>
                  <a:t>感兴趣，所以在击中或击不中变换中没有背景运算。对称地细化</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的一种更有用的表达方式是以结构元序列为基础的：</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1</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2</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3</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𝑛</m:t>
                          </m:r>
                        </m:sup>
                      </m:sSup>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𝑖</m:t>
                        </m:r>
                      </m:sup>
                    </m:sSup>
                  </m:oMath>
                </a14:m>
                <a:r>
                  <a:rPr lang="zh-CN" altLang="en-US" sz="2000" dirty="0" smtClean="0">
                    <a:latin typeface="宋体" panose="02010600030101010101" pitchFamily="2" charset="-122"/>
                    <a:ea typeface="宋体" panose="02010600030101010101" pitchFamily="2" charset="-122"/>
                  </a:rPr>
                  <a:t>是</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𝑖</m:t>
                        </m:r>
                        <m:r>
                          <a:rPr lang="en-US" altLang="zh-CN" sz="2000" b="0" i="1" dirty="0" smtClean="0">
                            <a:latin typeface="Cambria Math"/>
                          </a:rPr>
                          <m:t>−1</m:t>
                        </m:r>
                      </m:sup>
                    </m:sSup>
                  </m:oMath>
                </a14:m>
                <a:r>
                  <a:rPr lang="zh-CN" altLang="en-US" sz="2000" dirty="0" smtClean="0">
                    <a:latin typeface="宋体" panose="02010600030101010101" pitchFamily="2" charset="-122"/>
                    <a:ea typeface="宋体" panose="02010600030101010101" pitchFamily="2" charset="-122"/>
                  </a:rPr>
                  <a:t>旋转后的形式。使用一个结构元序列将细化定义为</a:t>
                </a:r>
                <a:endParaRPr lang="en-US" altLang="zh-CN" sz="2000" dirty="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1</m:t>
                          </m:r>
                        </m:sup>
                      </m:sSup>
                      <m:r>
                        <a:rPr lang="en-US" altLang="zh-CN" sz="2000" i="1" dirty="0">
                          <a:latin typeface="Cambria Math" panose="02040503050406030204" pitchFamily="18" charset="0"/>
                        </a:rPr>
                        <m:t>)</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2</m:t>
                          </m:r>
                        </m:sup>
                      </m:sSup>
                      <m:r>
                        <a:rPr lang="en-US" altLang="zh-CN" sz="2000" i="1" dirty="0">
                          <a:latin typeface="Cambria Math" panose="02040503050406030204" pitchFamily="18" charset="0"/>
                        </a:rPr>
                        <m:t>)⋯)</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𝑛</m:t>
                          </m:r>
                        </m:sup>
                      </m:sSup>
                      <m:r>
                        <a:rPr lang="en-US" altLang="zh-CN" sz="2000" i="1" dirty="0">
                          <a:latin typeface="Cambria Math" panose="02040503050406030204" pitchFamily="18" charset="0"/>
                        </a:rPr>
                        <m:t>)</m:t>
                      </m:r>
                    </m:oMath>
                  </m:oMathPara>
                </a14:m>
                <a:endParaRPr lang="en-US" altLang="zh-CN" sz="2000" dirty="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这种处理是</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被</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i="1" dirty="0">
                            <a:latin typeface="Cambria Math"/>
                          </a:rPr>
                          <m:t>1</m:t>
                        </m:r>
                      </m:sup>
                    </m:sSup>
                  </m:oMath>
                </a14:m>
                <a:r>
                  <a:rPr lang="zh-CN" altLang="en-US" sz="2000" dirty="0" smtClean="0">
                    <a:latin typeface="宋体" panose="02010600030101010101" pitchFamily="2" charset="-122"/>
                    <a:ea typeface="宋体" panose="02010600030101010101" pitchFamily="2" charset="-122"/>
                  </a:rPr>
                  <a:t>细化一次，然后，得到的结果被</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i="1" dirty="0">
                            <a:latin typeface="Cambria Math"/>
                          </a:rPr>
                          <m:t>2</m:t>
                        </m:r>
                      </m:sup>
                    </m:sSup>
                  </m:oMath>
                </a14:m>
                <a:r>
                  <a:rPr lang="zh-CN" altLang="en-US" sz="2000" dirty="0" smtClean="0">
                    <a:latin typeface="宋体" panose="02010600030101010101" pitchFamily="2" charset="-122"/>
                    <a:ea typeface="宋体" panose="02010600030101010101" pitchFamily="2" charset="-122"/>
                  </a:rPr>
                  <a:t>细化一次，</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    如此进行下去，直到</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被</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i="1" dirty="0">
                            <a:latin typeface="Cambria Math"/>
                          </a:rPr>
                          <m:t>𝑛</m:t>
                        </m:r>
                      </m:sup>
                    </m:sSup>
                  </m:oMath>
                </a14:m>
                <a:r>
                  <a:rPr lang="zh-CN" altLang="en-US" sz="2000" dirty="0" smtClean="0">
                    <a:latin typeface="宋体" panose="02010600030101010101" pitchFamily="2" charset="-122"/>
                    <a:ea typeface="宋体" panose="02010600030101010101" pitchFamily="2" charset="-122"/>
                  </a:rPr>
                  <a:t>细化一次。整个过程不断重复，直到得</a:t>
                </a:r>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到的结果不再发生变化</a:t>
                </a:r>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859" r="-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87506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9.5.5	</a:t>
            </a:r>
            <a:r>
              <a:rPr lang="zh-CN" altLang="en-US" dirty="0"/>
              <a:t>细化</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下图说明了细化的过程</a:t>
            </a:r>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369724"/>
            <a:ext cx="4302125" cy="44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5889625"/>
            <a:ext cx="5697538"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18768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9.5.6	</a:t>
            </a:r>
            <a:r>
              <a:rPr lang="zh-CN" altLang="en-US" dirty="0" smtClean="0"/>
              <a:t>粗化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粗化是细化的形态学对偶，定义如下：</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是结构元，与细化一样，粗化处理也可以定义为一系列操作：</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1</m:t>
                          </m:r>
                        </m:sup>
                      </m:sSup>
                      <m:r>
                        <a:rPr lang="en-US" altLang="zh-CN" sz="2000" i="1" dirty="0">
                          <a:latin typeface="Cambria Math" panose="02040503050406030204" pitchFamily="18" charset="0"/>
                        </a:rPr>
                        <m:t>)</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2</m:t>
                          </m:r>
                        </m:sup>
                      </m:sSup>
                      <m:r>
                        <a:rPr lang="en-US" altLang="zh-CN" sz="2000" i="1" dirty="0">
                          <a:latin typeface="Cambria Math" panose="02040503050406030204" pitchFamily="18" charset="0"/>
                        </a:rPr>
                        <m:t>)⋯)</m:t>
                      </m:r>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𝑛</m:t>
                          </m:r>
                        </m:sup>
                      </m:sSup>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然而，针对粗化的分离算法在实际中很少用到，取而代之的过程是先对问题中集合的背景进行细化，而后对结果求补集。换句话说，为粗化集合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，我们先形成</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𝐶</m:t>
                        </m:r>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oMath>
                </a14:m>
                <a:r>
                  <a:rPr lang="zh-CN" altLang="en-US" sz="2000" dirty="0" smtClean="0">
                    <a:latin typeface="宋体" panose="02010600030101010101" pitchFamily="2" charset="-122"/>
                    <a:ea typeface="宋体" panose="02010600030101010101" pitchFamily="2" charset="-122"/>
                  </a:rPr>
                  <a:t>，而后细化</a:t>
                </a:r>
                <a:r>
                  <a:rPr lang="en-US" altLang="zh-CN" sz="2000" dirty="0" smtClean="0">
                    <a:latin typeface="宋体" panose="02010600030101010101" pitchFamily="2" charset="-122"/>
                    <a:ea typeface="宋体" panose="02010600030101010101" pitchFamily="2" charset="-122"/>
                  </a:rPr>
                  <a:t>C</a:t>
                </a:r>
                <a:r>
                  <a:rPr lang="zh-CN" altLang="en-US" sz="2000" dirty="0" smtClean="0">
                    <a:latin typeface="宋体" panose="02010600030101010101" pitchFamily="2" charset="-122"/>
                    <a:ea typeface="宋体" panose="02010600030101010101" pitchFamily="2" charset="-122"/>
                  </a:rPr>
                  <a:t>，然后再求</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𝐶</m:t>
                        </m:r>
                      </m:e>
                      <m:sup>
                        <m:r>
                          <a:rPr lang="en-US" altLang="zh-CN" sz="2000" i="1" dirty="0">
                            <a:latin typeface="Cambria Math" panose="02040503050406030204" pitchFamily="18" charset="0"/>
                          </a:rPr>
                          <m:t>𝑐</m:t>
                        </m:r>
                      </m:sup>
                    </m:sSup>
                  </m:oMath>
                </a14:m>
                <a:endParaRPr lang="en-US" altLang="zh-CN" sz="20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下图说明了这一过程</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由于依赖于</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的性质，这个过程可能</a:t>
                </a:r>
                <a:endParaRPr lang="en-US" altLang="zh-CN" sz="1600" dirty="0" smtClean="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会产生某些断点。因此，通过这种方法的</a:t>
                </a:r>
                <a:endParaRPr lang="en-US" altLang="zh-CN" sz="1600" dirty="0" smtClean="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粗化处理通常会跟随一个消除断点的后处理</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r="-3125"/>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780724"/>
            <a:ext cx="25082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6021288"/>
            <a:ext cx="53752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8609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9.5.7	</a:t>
            </a:r>
            <a:r>
              <a:rPr lang="zh-CN" altLang="en-US" dirty="0" smtClean="0"/>
              <a:t>骨架</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如图所示，集合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的骨架</a:t>
                </a:r>
                <a14:m>
                  <m:oMath xmlns:m="http://schemas.openxmlformats.org/officeDocument/2006/math">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的概念很简单。由该图我们可以推出：</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如果</a:t>
                </a:r>
                <a:r>
                  <a:rPr lang="en-US" altLang="zh-CN" sz="1600" dirty="0" smtClean="0">
                    <a:latin typeface="宋体" panose="02010600030101010101" pitchFamily="2" charset="-122"/>
                    <a:ea typeface="宋体" panose="02010600030101010101" pitchFamily="2" charset="-122"/>
                  </a:rPr>
                  <a:t>z</a:t>
                </a:r>
                <a:r>
                  <a:rPr lang="zh-CN" altLang="en-US" sz="1600" dirty="0" smtClean="0">
                    <a:latin typeface="宋体" panose="02010600030101010101" pitchFamily="2" charset="-122"/>
                    <a:ea typeface="宋体" panose="02010600030101010101" pitchFamily="2" charset="-122"/>
                  </a:rPr>
                  <a:t>是</a:t>
                </a:r>
                <a14:m>
                  <m:oMath xmlns:m="http://schemas.openxmlformats.org/officeDocument/2006/math">
                    <m:r>
                      <m:rPr>
                        <m:sty m:val="p"/>
                      </m:rPr>
                      <a:rPr lang="en-US" altLang="zh-CN" sz="1600" dirty="0">
                        <a:latin typeface="Cambria Math"/>
                      </a:rPr>
                      <m:t>S</m:t>
                    </m:r>
                    <m:r>
                      <a:rPr lang="en-US" altLang="zh-CN" sz="1600" dirty="0">
                        <a:latin typeface="Cambria Math"/>
                      </a:rPr>
                      <m:t>(</m:t>
                    </m:r>
                    <m:r>
                      <m:rPr>
                        <m:sty m:val="p"/>
                      </m:rPr>
                      <a:rPr lang="en-US" altLang="zh-CN" sz="1600" dirty="0">
                        <a:latin typeface="Cambria Math"/>
                      </a:rPr>
                      <m:t>A</m:t>
                    </m:r>
                    <m:r>
                      <a:rPr lang="en-US" altLang="zh-CN" sz="1600" dirty="0">
                        <a:latin typeface="Cambria Math"/>
                      </a:rPr>
                      <m:t>)</m:t>
                    </m:r>
                  </m:oMath>
                </a14:m>
                <a:r>
                  <a:rPr lang="zh-CN" altLang="en-US" sz="1600" dirty="0" smtClean="0">
                    <a:latin typeface="宋体" panose="02010600030101010101" pitchFamily="2" charset="-122"/>
                    <a:ea typeface="宋体" panose="02010600030101010101" pitchFamily="2" charset="-122"/>
                  </a:rPr>
                  <a:t>的一个点，并且</a:t>
                </a:r>
                <a14:m>
                  <m:oMath xmlns:m="http://schemas.openxmlformats.org/officeDocument/2006/math">
                    <m:sSub>
                      <m:sSubPr>
                        <m:ctrlPr>
                          <a:rPr lang="zh-CN" altLang="zh-CN" sz="1600" i="1" dirty="0">
                            <a:latin typeface="Cambria Math" panose="02040503050406030204" pitchFamily="18" charset="0"/>
                          </a:rPr>
                        </m:ctrlPr>
                      </m:sSubPr>
                      <m:e>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𝐷</m:t>
                            </m:r>
                          </m:e>
                        </m:d>
                      </m:e>
                      <m:sub>
                        <m:r>
                          <a:rPr lang="en-US" altLang="zh-CN" sz="1600" i="1" dirty="0">
                            <a:latin typeface="Cambria Math" panose="02040503050406030204" pitchFamily="18" charset="0"/>
                          </a:rPr>
                          <m:t>𝑧</m:t>
                        </m:r>
                      </m:sub>
                    </m:sSub>
                  </m:oMath>
                </a14:m>
                <a:r>
                  <a:rPr lang="zh-CN" altLang="en-US" sz="1600" dirty="0" smtClean="0">
                    <a:latin typeface="宋体" panose="02010600030101010101" pitchFamily="2" charset="-122"/>
                    <a:ea typeface="宋体" panose="02010600030101010101" pitchFamily="2" charset="-122"/>
                  </a:rPr>
                  <a:t>是</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内以</a:t>
                </a:r>
                <a:r>
                  <a:rPr lang="en-US" altLang="zh-CN" sz="1600" dirty="0" smtClean="0">
                    <a:latin typeface="宋体" panose="02010600030101010101" pitchFamily="2" charset="-122"/>
                    <a:ea typeface="宋体" panose="02010600030101010101" pitchFamily="2" charset="-122"/>
                  </a:rPr>
                  <a:t>z</a:t>
                </a:r>
                <a:r>
                  <a:rPr lang="zh-CN" altLang="en-US" sz="1600" dirty="0" smtClean="0">
                    <a:latin typeface="宋体" panose="02010600030101010101" pitchFamily="2" charset="-122"/>
                    <a:ea typeface="宋体" panose="02010600030101010101" pitchFamily="2" charset="-122"/>
                  </a:rPr>
                  <a:t>为中心的最大圆盘，则不存在包含</a:t>
                </a:r>
                <a14:m>
                  <m:oMath xmlns:m="http://schemas.openxmlformats.org/officeDocument/2006/math">
                    <m:sSub>
                      <m:sSubPr>
                        <m:ctrlPr>
                          <a:rPr lang="zh-CN" altLang="zh-CN" sz="1600" i="1" dirty="0">
                            <a:latin typeface="Cambria Math" panose="02040503050406030204" pitchFamily="18" charset="0"/>
                          </a:rPr>
                        </m:ctrlPr>
                      </m:sSubPr>
                      <m:e>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𝐷</m:t>
                            </m:r>
                          </m:e>
                        </m:d>
                      </m:e>
                      <m:sub>
                        <m:r>
                          <a:rPr lang="en-US" altLang="zh-CN" sz="1600" i="1" dirty="0">
                            <a:latin typeface="Cambria Math" panose="02040503050406030204" pitchFamily="18" charset="0"/>
                          </a:rPr>
                          <m:t>𝑧</m:t>
                        </m:r>
                      </m:sub>
                    </m:sSub>
                  </m:oMath>
                </a14:m>
                <a:r>
                  <a:rPr lang="zh-CN" altLang="en-US" sz="1600" dirty="0" smtClean="0">
                    <a:latin typeface="宋体" panose="02010600030101010101" pitchFamily="2" charset="-122"/>
                    <a:ea typeface="宋体" panose="02010600030101010101" pitchFamily="2" charset="-122"/>
                  </a:rPr>
                  <a:t>且位于</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内的更大圆盘（不必以</a:t>
                </a:r>
                <a:r>
                  <a:rPr lang="en-US" altLang="zh-CN" sz="1600" dirty="0" smtClean="0">
                    <a:latin typeface="宋体" panose="02010600030101010101" pitchFamily="2" charset="-122"/>
                    <a:ea typeface="宋体" panose="02010600030101010101" pitchFamily="2" charset="-122"/>
                  </a:rPr>
                  <a:t>z</a:t>
                </a:r>
                <a:r>
                  <a:rPr lang="zh-CN" altLang="en-US" sz="1600" dirty="0" smtClean="0">
                    <a:latin typeface="宋体" panose="02010600030101010101" pitchFamily="2" charset="-122"/>
                    <a:ea typeface="宋体" panose="02010600030101010101" pitchFamily="2" charset="-122"/>
                  </a:rPr>
                  <a:t>为中心）。圆盘</a:t>
                </a:r>
                <a14:m>
                  <m:oMath xmlns:m="http://schemas.openxmlformats.org/officeDocument/2006/math">
                    <m:sSub>
                      <m:sSubPr>
                        <m:ctrlPr>
                          <a:rPr lang="zh-CN" altLang="zh-CN" sz="1600" i="1" dirty="0">
                            <a:latin typeface="Cambria Math" panose="02040503050406030204" pitchFamily="18" charset="0"/>
                          </a:rPr>
                        </m:ctrlPr>
                      </m:sSubPr>
                      <m:e>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𝐷</m:t>
                            </m:r>
                          </m:e>
                        </m:d>
                      </m:e>
                      <m:sub>
                        <m:r>
                          <a:rPr lang="en-US" altLang="zh-CN" sz="1600" i="1" dirty="0">
                            <a:latin typeface="Cambria Math" panose="02040503050406030204" pitchFamily="18" charset="0"/>
                          </a:rPr>
                          <m:t>𝑧</m:t>
                        </m:r>
                      </m:sub>
                    </m:sSub>
                  </m:oMath>
                </a14:m>
                <a:r>
                  <a:rPr lang="zh-CN" altLang="en-US" sz="1600" dirty="0" smtClean="0">
                    <a:latin typeface="宋体" panose="02010600030101010101" pitchFamily="2" charset="-122"/>
                    <a:ea typeface="宋体" panose="02010600030101010101" pitchFamily="2" charset="-122"/>
                  </a:rPr>
                  <a:t>称为最大圆盘</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圆盘</a:t>
                </a:r>
                <a14:m>
                  <m:oMath xmlns:m="http://schemas.openxmlformats.org/officeDocument/2006/math">
                    <m:sSub>
                      <m:sSubPr>
                        <m:ctrlPr>
                          <a:rPr lang="zh-CN" altLang="zh-CN" sz="1600" i="1" dirty="0">
                            <a:latin typeface="Cambria Math" panose="02040503050406030204" pitchFamily="18" charset="0"/>
                          </a:rPr>
                        </m:ctrlPr>
                      </m:sSubPr>
                      <m:e>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𝐷</m:t>
                            </m:r>
                          </m:e>
                        </m:d>
                      </m:e>
                      <m:sub>
                        <m:r>
                          <a:rPr lang="en-US" altLang="zh-CN" sz="1600" i="1" dirty="0">
                            <a:latin typeface="Cambria Math" panose="02040503050406030204" pitchFamily="18" charset="0"/>
                          </a:rPr>
                          <m:t>𝑧</m:t>
                        </m:r>
                      </m:sub>
                    </m:sSub>
                  </m:oMath>
                </a14:m>
                <a:r>
                  <a:rPr lang="zh-CN" altLang="en-US" sz="1600" dirty="0" smtClean="0">
                    <a:latin typeface="宋体" panose="02010600030101010101" pitchFamily="2" charset="-122"/>
                    <a:ea typeface="宋体" panose="02010600030101010101" pitchFamily="2" charset="-122"/>
                  </a:rPr>
                  <a:t>在两个或多个不同的位置与</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的边界接触</a:t>
                </a:r>
                <a:endParaRPr lang="en-US" altLang="zh-CN" sz="1600" dirty="0">
                  <a:latin typeface="宋体" panose="02010600030101010101" pitchFamily="2" charset="-122"/>
                  <a:ea typeface="宋体" panose="02010600030101010101" pitchFamily="2" charset="-122"/>
                </a:endParaRPr>
              </a:p>
              <a:p>
                <a:endParaRPr lang="zh-CN" altLang="zh-CN" sz="2000" dirty="0">
                  <a:latin typeface="宋体" panose="02010600030101010101" pitchFamily="2" charset="-122"/>
                  <a:ea typeface="宋体" panose="02010600030101010101" pitchFamily="2"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859" r="-3887"/>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780928"/>
            <a:ext cx="3476625"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780928"/>
            <a:ext cx="1030287"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51121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9.5.7	</a:t>
            </a:r>
            <a:r>
              <a:rPr lang="zh-CN" altLang="en-US" dirty="0"/>
              <a:t>骨架</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38"/>
                <a:ext cx="8001000" cy="5399930"/>
              </a:xfrm>
            </p:spPr>
            <p:txBody>
              <a:bodyPr/>
              <a:lstStyle/>
              <a:p>
                <a:pPr lvl="0"/>
                <a:r>
                  <a:rPr lang="en-US" altLang="zh-CN" sz="2000" dirty="0">
                    <a:solidFill>
                      <a:srgbClr val="000000"/>
                    </a:solidFill>
                    <a:latin typeface="宋体" panose="02010600030101010101" pitchFamily="2" charset="-122"/>
                    <a:ea typeface="宋体" panose="02010600030101010101" pitchFamily="2" charset="-122"/>
                  </a:rPr>
                  <a:t>A</a:t>
                </a:r>
                <a:r>
                  <a:rPr lang="zh-CN" altLang="en-US" sz="2000" dirty="0">
                    <a:solidFill>
                      <a:srgbClr val="000000"/>
                    </a:solidFill>
                    <a:latin typeface="宋体" panose="02010600030101010101" pitchFamily="2" charset="-122"/>
                    <a:ea typeface="宋体" panose="02010600030101010101" pitchFamily="2" charset="-122"/>
                  </a:rPr>
                  <a:t>的骨架可以用腐蚀和开操作来表达，即骨架可以表示为</a:t>
                </a:r>
                <a:endParaRPr lang="en-US" altLang="zh-CN" sz="2000" dirty="0">
                  <a:solidFill>
                    <a:srgbClr val="000000"/>
                  </a:solidFill>
                  <a:latin typeface="宋体" panose="02010600030101010101" pitchFamily="2" charset="-122"/>
                  <a:ea typeface="宋体" panose="02010600030101010101" pitchFamily="2" charset="-122"/>
                </a:endParaRPr>
              </a:p>
              <a:p>
                <a:pPr marL="0" lvl="0" indent="0">
                  <a:buNone/>
                </a:pPr>
                <a14:m>
                  <m:oMathPara xmlns:m="http://schemas.openxmlformats.org/officeDocument/2006/math">
                    <m:oMathParaPr>
                      <m:jc m:val="centerGroup"/>
                    </m:oMathParaPr>
                    <m:oMath xmlns:m="http://schemas.openxmlformats.org/officeDocument/2006/math">
                      <m:r>
                        <m:rPr>
                          <m:sty m:val="p"/>
                        </m:rPr>
                        <a:rPr lang="en-US" altLang="zh-CN" sz="2000" dirty="0">
                          <a:solidFill>
                            <a:srgbClr val="000000"/>
                          </a:solidFill>
                          <a:latin typeface="Cambria Math"/>
                        </a:rPr>
                        <m:t>S</m:t>
                      </m:r>
                      <m:d>
                        <m:dPr>
                          <m:ctrlPr>
                            <a:rPr lang="zh-CN" altLang="zh-CN" sz="2000" i="1" dirty="0">
                              <a:solidFill>
                                <a:srgbClr val="000000"/>
                              </a:solidFill>
                              <a:latin typeface="Cambria Math" panose="02040503050406030204" pitchFamily="18" charset="0"/>
                            </a:rPr>
                          </m:ctrlPr>
                        </m:dPr>
                        <m:e>
                          <m:r>
                            <m:rPr>
                              <m:sty m:val="p"/>
                            </m:rPr>
                            <a:rPr lang="en-US" altLang="zh-CN" sz="2000" dirty="0">
                              <a:solidFill>
                                <a:srgbClr val="000000"/>
                              </a:solidFill>
                              <a:latin typeface="Cambria Math"/>
                            </a:rPr>
                            <m:t>A</m:t>
                          </m:r>
                        </m:e>
                      </m:d>
                      <m:r>
                        <a:rPr lang="en-US" altLang="zh-CN" sz="2000" dirty="0">
                          <a:solidFill>
                            <a:srgbClr val="000000"/>
                          </a:solidFill>
                          <a:latin typeface="Cambria Math"/>
                        </a:rPr>
                        <m:t>=</m:t>
                      </m:r>
                      <m:nary>
                        <m:naryPr>
                          <m:chr m:val="⋃"/>
                          <m:limLoc m:val="undOvr"/>
                          <m:ctrlPr>
                            <a:rPr lang="zh-CN" altLang="zh-CN" sz="2000" i="1" dirty="0">
                              <a:solidFill>
                                <a:srgbClr val="000000"/>
                              </a:solidFill>
                              <a:latin typeface="Cambria Math" panose="02040503050406030204" pitchFamily="18" charset="0"/>
                            </a:rPr>
                          </m:ctrlPr>
                        </m:naryPr>
                        <m:sub>
                          <m:r>
                            <a:rPr lang="en-US" altLang="zh-CN" sz="2000" i="1" dirty="0">
                              <a:solidFill>
                                <a:srgbClr val="000000"/>
                              </a:solidFill>
                              <a:latin typeface="Cambria Math"/>
                            </a:rPr>
                            <m:t>𝑘</m:t>
                          </m:r>
                          <m:r>
                            <a:rPr lang="en-US" altLang="zh-CN" sz="2000" i="1" dirty="0">
                              <a:solidFill>
                                <a:srgbClr val="000000"/>
                              </a:solidFill>
                              <a:latin typeface="Cambria Math"/>
                            </a:rPr>
                            <m:t>=0</m:t>
                          </m:r>
                        </m:sub>
                        <m:sup>
                          <m:r>
                            <a:rPr lang="en-US" altLang="zh-CN" sz="2000" i="1" dirty="0">
                              <a:solidFill>
                                <a:srgbClr val="000000"/>
                              </a:solidFill>
                              <a:latin typeface="Cambria Math"/>
                            </a:rPr>
                            <m:t>𝐾</m:t>
                          </m:r>
                        </m:sup>
                        <m:e>
                          <m:sSub>
                            <m:sSubPr>
                              <m:ctrlPr>
                                <a:rPr lang="zh-CN"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a:rPr>
                                <m:t>𝑆</m:t>
                              </m:r>
                            </m:e>
                            <m:sub>
                              <m:r>
                                <a:rPr lang="en-US" altLang="zh-CN" sz="2000" i="1" dirty="0">
                                  <a:solidFill>
                                    <a:srgbClr val="000000"/>
                                  </a:solidFill>
                                  <a:latin typeface="Cambria Math"/>
                                </a:rPr>
                                <m:t>𝑘</m:t>
                              </m:r>
                            </m:sub>
                          </m:sSub>
                          <m:r>
                            <a:rPr lang="en-US" altLang="zh-CN" sz="2000" i="1" dirty="0">
                              <a:solidFill>
                                <a:srgbClr val="000000"/>
                              </a:solidFill>
                              <a:latin typeface="Cambria Math"/>
                            </a:rPr>
                            <m:t>(</m:t>
                          </m:r>
                          <m:r>
                            <a:rPr lang="en-US" altLang="zh-CN" sz="2000" i="1" dirty="0">
                              <a:solidFill>
                                <a:srgbClr val="000000"/>
                              </a:solidFill>
                              <a:latin typeface="Cambria Math"/>
                            </a:rPr>
                            <m:t>𝐴</m:t>
                          </m:r>
                          <m:r>
                            <a:rPr lang="en-US" altLang="zh-CN" sz="2000" i="1" dirty="0">
                              <a:solidFill>
                                <a:srgbClr val="000000"/>
                              </a:solidFill>
                              <a:latin typeface="Cambria Math"/>
                            </a:rPr>
                            <m:t>)</m:t>
                          </m:r>
                        </m:e>
                      </m:nary>
                    </m:oMath>
                  </m:oMathPara>
                </a14:m>
                <a:endParaRPr lang="en-US" altLang="zh-CN" sz="2000" dirty="0">
                  <a:solidFill>
                    <a:srgbClr val="000000"/>
                  </a:solidFill>
                  <a:latin typeface="宋体" panose="02010600030101010101" pitchFamily="2" charset="-122"/>
                  <a:ea typeface="宋体" panose="02010600030101010101" pitchFamily="2" charset="-122"/>
                </a:endParaRPr>
              </a:p>
              <a:p>
                <a:pPr marL="0" lvl="0" indent="0">
                  <a:buNone/>
                </a:pP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其中，</a:t>
                </a:r>
                <a14:m>
                  <m:oMath xmlns:m="http://schemas.openxmlformats.org/officeDocument/2006/math">
                    <m:sSub>
                      <m:sSubPr>
                        <m:ctrlPr>
                          <a:rPr lang="zh-CN"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a:rPr>
                          <m:t>𝑆</m:t>
                        </m:r>
                      </m:e>
                      <m:sub>
                        <m:r>
                          <a:rPr lang="en-US" altLang="zh-CN" sz="2000" i="1" dirty="0">
                            <a:solidFill>
                              <a:srgbClr val="000000"/>
                            </a:solidFill>
                            <a:latin typeface="Cambria Math"/>
                          </a:rPr>
                          <m:t>𝑘</m:t>
                        </m:r>
                      </m:sub>
                    </m:sSub>
                    <m:d>
                      <m:dPr>
                        <m:ctrlPr>
                          <a:rPr lang="zh-CN"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a:rPr>
                          <m:t>𝐴</m:t>
                        </m:r>
                      </m:e>
                    </m:d>
                    <m:r>
                      <a:rPr lang="en-US" altLang="zh-CN" sz="2000" i="1" dirty="0">
                        <a:solidFill>
                          <a:srgbClr val="000000"/>
                        </a:solidFill>
                        <a:latin typeface="Cambria Math"/>
                      </a:rPr>
                      <m:t>=</m:t>
                    </m:r>
                    <m:d>
                      <m:dPr>
                        <m:ctrlPr>
                          <a:rPr lang="zh-CN"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a:rPr>
                          <m:t>𝐴</m:t>
                        </m:r>
                        <m:r>
                          <a:rPr lang="en-US" altLang="zh-CN" sz="2000" i="1" dirty="0">
                            <a:solidFill>
                              <a:srgbClr val="000000"/>
                            </a:solidFill>
                            <a:latin typeface="Cambria Math"/>
                          </a:rPr>
                          <m:t>⊖</m:t>
                        </m:r>
                        <m:r>
                          <a:rPr lang="en-US" altLang="zh-CN" sz="2000" i="1" dirty="0">
                            <a:solidFill>
                              <a:srgbClr val="000000"/>
                            </a:solidFill>
                            <a:latin typeface="Cambria Math"/>
                          </a:rPr>
                          <m:t>𝑘𝐵</m:t>
                        </m:r>
                      </m:e>
                    </m:d>
                    <m:r>
                      <a:rPr lang="en-US" altLang="zh-CN" sz="2000" i="1" dirty="0">
                        <a:solidFill>
                          <a:srgbClr val="000000"/>
                        </a:solidFill>
                        <a:latin typeface="Cambria Math"/>
                      </a:rPr>
                      <m:t>−(</m:t>
                    </m:r>
                    <m:r>
                      <a:rPr lang="en-US" altLang="zh-CN" sz="2000" i="1" dirty="0">
                        <a:solidFill>
                          <a:srgbClr val="000000"/>
                        </a:solidFill>
                        <a:latin typeface="Cambria Math"/>
                      </a:rPr>
                      <m:t>𝐴</m:t>
                    </m:r>
                    <m:r>
                      <a:rPr lang="en-US" altLang="zh-CN" sz="2000" i="1" dirty="0">
                        <a:solidFill>
                          <a:srgbClr val="000000"/>
                        </a:solidFill>
                        <a:latin typeface="Cambria Math"/>
                      </a:rPr>
                      <m:t>⊖</m:t>
                    </m:r>
                    <m:r>
                      <a:rPr lang="en-US" altLang="zh-CN" sz="2000" i="1" dirty="0">
                        <a:solidFill>
                          <a:srgbClr val="000000"/>
                        </a:solidFill>
                        <a:latin typeface="Cambria Math"/>
                      </a:rPr>
                      <m:t>𝑘𝐵</m:t>
                    </m:r>
                    <m:r>
                      <a:rPr lang="en-US" altLang="zh-CN" sz="2000" i="1" dirty="0">
                        <a:solidFill>
                          <a:srgbClr val="000000"/>
                        </a:solidFill>
                        <a:latin typeface="Cambria Math"/>
                      </a:rPr>
                      <m:t>)∘</m:t>
                    </m:r>
                    <m:r>
                      <m:rPr>
                        <m:sty m:val="p"/>
                      </m:rPr>
                      <a:rPr lang="en-US" altLang="zh-CN" sz="2000" dirty="0">
                        <a:solidFill>
                          <a:srgbClr val="000000"/>
                        </a:solidFill>
                        <a:latin typeface="Cambria Math"/>
                      </a:rPr>
                      <m:t>B</m:t>
                    </m:r>
                  </m:oMath>
                </a14:m>
                <a:endParaRPr lang="zh-CN" altLang="zh-CN" sz="2000" dirty="0">
                  <a:solidFill>
                    <a:srgbClr val="000000"/>
                  </a:solidFill>
                </a:endParaRPr>
              </a:p>
              <a:p>
                <a:pPr marL="0" lvl="0" indent="0">
                  <a:buNone/>
                </a:pP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式中，</a:t>
                </a:r>
                <a:r>
                  <a:rPr lang="en-US" altLang="zh-CN" sz="2000" dirty="0">
                    <a:solidFill>
                      <a:srgbClr val="000000"/>
                    </a:solidFill>
                    <a:latin typeface="宋体" panose="02010600030101010101" pitchFamily="2" charset="-122"/>
                    <a:ea typeface="宋体" panose="02010600030101010101" pitchFamily="2" charset="-122"/>
                  </a:rPr>
                  <a:t>B</a:t>
                </a:r>
                <a:r>
                  <a:rPr lang="zh-CN" altLang="en-US" sz="2000" dirty="0">
                    <a:solidFill>
                      <a:srgbClr val="000000"/>
                    </a:solidFill>
                    <a:latin typeface="宋体" panose="02010600030101010101" pitchFamily="2" charset="-122"/>
                    <a:ea typeface="宋体" panose="02010600030101010101" pitchFamily="2" charset="-122"/>
                  </a:rPr>
                  <a:t>是一个结构元，而</a:t>
                </a:r>
                <a14:m>
                  <m:oMath xmlns:m="http://schemas.openxmlformats.org/officeDocument/2006/math">
                    <m:r>
                      <a:rPr lang="en-US" altLang="zh-CN" sz="2000" i="1" dirty="0">
                        <a:solidFill>
                          <a:srgbClr val="000000"/>
                        </a:solidFill>
                        <a:latin typeface="Cambria Math"/>
                      </a:rPr>
                      <m:t>𝐴</m:t>
                    </m:r>
                    <m:r>
                      <a:rPr lang="en-US" altLang="zh-CN" sz="2000" i="1" dirty="0">
                        <a:solidFill>
                          <a:srgbClr val="000000"/>
                        </a:solidFill>
                        <a:latin typeface="Cambria Math"/>
                      </a:rPr>
                      <m:t>⊖</m:t>
                    </m:r>
                    <m:r>
                      <a:rPr lang="en-US" altLang="zh-CN" sz="2000" i="1" dirty="0">
                        <a:solidFill>
                          <a:srgbClr val="000000"/>
                        </a:solidFill>
                        <a:latin typeface="Cambria Math"/>
                      </a:rPr>
                      <m:t>𝑘𝐵</m:t>
                    </m:r>
                  </m:oMath>
                </a14:m>
                <a:r>
                  <a:rPr lang="zh-CN" altLang="en-US" sz="2000" dirty="0">
                    <a:solidFill>
                      <a:srgbClr val="000000"/>
                    </a:solidFill>
                    <a:latin typeface="宋体" panose="02010600030101010101" pitchFamily="2" charset="-122"/>
                    <a:ea typeface="宋体" panose="02010600030101010101" pitchFamily="2" charset="-122"/>
                  </a:rPr>
                  <a:t>表示对</a:t>
                </a:r>
                <a:r>
                  <a:rPr lang="en-US" altLang="zh-CN" sz="2000" dirty="0">
                    <a:solidFill>
                      <a:srgbClr val="000000"/>
                    </a:solidFill>
                    <a:latin typeface="宋体" panose="02010600030101010101" pitchFamily="2" charset="-122"/>
                    <a:ea typeface="宋体" panose="02010600030101010101" pitchFamily="2" charset="-122"/>
                  </a:rPr>
                  <a:t>A</a:t>
                </a:r>
                <a:r>
                  <a:rPr lang="zh-CN" altLang="en-US" sz="2000" dirty="0">
                    <a:solidFill>
                      <a:srgbClr val="000000"/>
                    </a:solidFill>
                    <a:latin typeface="宋体" panose="02010600030101010101" pitchFamily="2" charset="-122"/>
                    <a:ea typeface="宋体" panose="02010600030101010101" pitchFamily="2" charset="-122"/>
                  </a:rPr>
                  <a:t>的连续</a:t>
                </a:r>
                <a:r>
                  <a:rPr lang="en-US" altLang="zh-CN" sz="2000" dirty="0">
                    <a:solidFill>
                      <a:srgbClr val="000000"/>
                    </a:solidFill>
                    <a:latin typeface="宋体" panose="02010600030101010101" pitchFamily="2" charset="-122"/>
                    <a:ea typeface="宋体" panose="02010600030101010101" pitchFamily="2" charset="-122"/>
                  </a:rPr>
                  <a:t>k</a:t>
                </a:r>
                <a:r>
                  <a:rPr lang="zh-CN" altLang="en-US" sz="2000" dirty="0">
                    <a:solidFill>
                      <a:srgbClr val="000000"/>
                    </a:solidFill>
                    <a:latin typeface="宋体" panose="02010600030101010101" pitchFamily="2" charset="-122"/>
                    <a:ea typeface="宋体" panose="02010600030101010101" pitchFamily="2" charset="-122"/>
                  </a:rPr>
                  <a:t>次腐蚀：</a:t>
                </a:r>
                <a:endParaRPr lang="en-US" altLang="zh-CN" sz="2000" dirty="0">
                  <a:solidFill>
                    <a:srgbClr val="000000"/>
                  </a:solidFill>
                  <a:latin typeface="宋体" panose="02010600030101010101" pitchFamily="2" charset="-122"/>
                  <a:ea typeface="宋体" panose="02010600030101010101" pitchFamily="2" charset="-122"/>
                </a:endParaRPr>
              </a:p>
              <a:p>
                <a:pPr marL="0" lvl="0" indent="0">
                  <a:buNone/>
                </a:pPr>
                <a14:m>
                  <m:oMathPara xmlns:m="http://schemas.openxmlformats.org/officeDocument/2006/math">
                    <m:oMathParaPr>
                      <m:jc m:val="centerGroup"/>
                    </m:oMathParaPr>
                    <m:oMath xmlns:m="http://schemas.openxmlformats.org/officeDocument/2006/math">
                      <m:r>
                        <m:rPr>
                          <m:sty m:val="p"/>
                        </m:rPr>
                        <a:rPr lang="en-US" altLang="zh-CN" sz="2000" dirty="0">
                          <a:solidFill>
                            <a:srgbClr val="000000"/>
                          </a:solidFill>
                          <a:latin typeface="Cambria Math"/>
                        </a:rPr>
                        <m:t>A</m:t>
                      </m:r>
                      <m:r>
                        <a:rPr lang="en-US" altLang="zh-CN" sz="2000" i="1" dirty="0">
                          <a:solidFill>
                            <a:srgbClr val="000000"/>
                          </a:solidFill>
                          <a:latin typeface="Cambria Math"/>
                        </a:rPr>
                        <m:t>⊖</m:t>
                      </m:r>
                      <m:r>
                        <a:rPr lang="en-US" altLang="zh-CN" sz="2000" i="1" dirty="0">
                          <a:solidFill>
                            <a:srgbClr val="000000"/>
                          </a:solidFill>
                          <a:latin typeface="Cambria Math"/>
                        </a:rPr>
                        <m:t>𝑘𝐵</m:t>
                      </m:r>
                      <m:r>
                        <a:rPr lang="en-US" altLang="zh-CN" sz="2000" i="1" dirty="0">
                          <a:solidFill>
                            <a:srgbClr val="000000"/>
                          </a:solidFill>
                          <a:latin typeface="Cambria Math"/>
                        </a:rPr>
                        <m:t>=((⋯((</m:t>
                      </m:r>
                      <m:r>
                        <m:rPr>
                          <m:sty m:val="p"/>
                        </m:rPr>
                        <a:rPr lang="en-US" altLang="zh-CN" sz="2000" dirty="0">
                          <a:solidFill>
                            <a:srgbClr val="000000"/>
                          </a:solidFill>
                          <a:latin typeface="Cambria Math"/>
                        </a:rPr>
                        <m:t>A</m:t>
                      </m:r>
                      <m:r>
                        <a:rPr lang="en-US" altLang="zh-CN" sz="2000" i="1" dirty="0">
                          <a:solidFill>
                            <a:srgbClr val="000000"/>
                          </a:solidFill>
                          <a:latin typeface="Cambria Math"/>
                        </a:rPr>
                        <m:t>⊖</m:t>
                      </m:r>
                      <m:r>
                        <a:rPr lang="en-US" altLang="zh-CN" sz="2000" i="1" dirty="0">
                          <a:solidFill>
                            <a:srgbClr val="000000"/>
                          </a:solidFill>
                          <a:latin typeface="Cambria Math"/>
                        </a:rPr>
                        <m:t>𝐵</m:t>
                      </m:r>
                      <m:r>
                        <a:rPr lang="en-US" altLang="zh-CN" sz="2000" i="1" dirty="0">
                          <a:solidFill>
                            <a:srgbClr val="000000"/>
                          </a:solidFill>
                          <a:latin typeface="Cambria Math"/>
                        </a:rPr>
                        <m:t>)⊖</m:t>
                      </m:r>
                      <m:r>
                        <a:rPr lang="en-US" altLang="zh-CN" sz="2000" i="1" dirty="0">
                          <a:solidFill>
                            <a:srgbClr val="000000"/>
                          </a:solidFill>
                          <a:latin typeface="Cambria Math"/>
                        </a:rPr>
                        <m:t>𝐵</m:t>
                      </m:r>
                      <m:r>
                        <a:rPr lang="en-US" altLang="zh-CN" sz="2000" i="1" dirty="0">
                          <a:solidFill>
                            <a:srgbClr val="000000"/>
                          </a:solidFill>
                          <a:latin typeface="Cambria Math"/>
                        </a:rPr>
                        <m:t>)⊖⋯)⊖</m:t>
                      </m:r>
                      <m:r>
                        <a:rPr lang="en-US" altLang="zh-CN" sz="2000" i="1" dirty="0">
                          <a:solidFill>
                            <a:srgbClr val="000000"/>
                          </a:solidFill>
                          <a:latin typeface="Cambria Math"/>
                        </a:rPr>
                        <m:t>𝐵</m:t>
                      </m:r>
                      <m:r>
                        <a:rPr lang="en-US" altLang="zh-CN" sz="2000" i="1" dirty="0">
                          <a:solidFill>
                            <a:srgbClr val="000000"/>
                          </a:solidFill>
                          <a:latin typeface="Cambria Math"/>
                        </a:rPr>
                        <m:t>)</m:t>
                      </m:r>
                    </m:oMath>
                  </m:oMathPara>
                </a14:m>
                <a:endParaRPr lang="en-US" altLang="zh-CN" sz="2000" dirty="0">
                  <a:solidFill>
                    <a:srgbClr val="000000"/>
                  </a:solidFill>
                  <a:latin typeface="宋体" panose="02010600030101010101" pitchFamily="2" charset="-122"/>
                  <a:ea typeface="宋体" panose="02010600030101010101" pitchFamily="2" charset="-122"/>
                </a:endParaRPr>
              </a:p>
              <a:p>
                <a:pPr marL="0" lvl="0" indent="0">
                  <a:buNone/>
                </a:pPr>
                <a:r>
                  <a:rPr lang="en-US" altLang="zh-CN" sz="2000" dirty="0">
                    <a:solidFill>
                      <a:srgbClr val="000000"/>
                    </a:solidFill>
                    <a:latin typeface="宋体" panose="02010600030101010101" pitchFamily="2" charset="-122"/>
                    <a:ea typeface="宋体" panose="02010600030101010101" pitchFamily="2" charset="-122"/>
                  </a:rPr>
                  <a:t>   K</a:t>
                </a:r>
                <a:r>
                  <a:rPr lang="zh-CN" altLang="en-US" sz="2000" dirty="0">
                    <a:solidFill>
                      <a:srgbClr val="000000"/>
                    </a:solidFill>
                    <a:latin typeface="宋体" panose="02010600030101010101" pitchFamily="2" charset="-122"/>
                    <a:ea typeface="宋体" panose="02010600030101010101" pitchFamily="2" charset="-122"/>
                  </a:rPr>
                  <a:t>是</a:t>
                </a:r>
                <a:r>
                  <a:rPr lang="en-US" altLang="zh-CN" sz="2000" dirty="0">
                    <a:solidFill>
                      <a:srgbClr val="000000"/>
                    </a:solidFill>
                    <a:latin typeface="宋体" panose="02010600030101010101" pitchFamily="2" charset="-122"/>
                    <a:ea typeface="宋体" panose="02010600030101010101" pitchFamily="2" charset="-122"/>
                  </a:rPr>
                  <a:t>A</a:t>
                </a:r>
                <a:r>
                  <a:rPr lang="zh-CN" altLang="en-US" sz="2000" dirty="0">
                    <a:solidFill>
                      <a:srgbClr val="000000"/>
                    </a:solidFill>
                    <a:latin typeface="宋体" panose="02010600030101010101" pitchFamily="2" charset="-122"/>
                    <a:ea typeface="宋体" panose="02010600030101010101" pitchFamily="2" charset="-122"/>
                  </a:rPr>
                  <a:t>被腐蚀为空集前的最后一次迭代步骤。换句话说，</a:t>
                </a:r>
                <a:endParaRPr lang="en-US" altLang="zh-CN" sz="2000" dirty="0">
                  <a:solidFill>
                    <a:srgbClr val="000000"/>
                  </a:solidFill>
                  <a:latin typeface="宋体" panose="02010600030101010101" pitchFamily="2" charset="-122"/>
                  <a:ea typeface="宋体" panose="02010600030101010101" pitchFamily="2" charset="-122"/>
                </a:endParaRPr>
              </a:p>
              <a:p>
                <a:pPr marL="0" lvl="0" indent="0">
                  <a:buNone/>
                </a:pPr>
                <a14:m>
                  <m:oMathPara xmlns:m="http://schemas.openxmlformats.org/officeDocument/2006/math">
                    <m:oMathParaPr>
                      <m:jc m:val="centerGroup"/>
                    </m:oMathParaPr>
                    <m:oMath xmlns:m="http://schemas.openxmlformats.org/officeDocument/2006/math">
                      <m:r>
                        <m:rPr>
                          <m:sty m:val="p"/>
                        </m:rPr>
                        <a:rPr lang="en-US" altLang="zh-CN" sz="2000" dirty="0">
                          <a:solidFill>
                            <a:srgbClr val="000000"/>
                          </a:solidFill>
                          <a:latin typeface="Cambria Math"/>
                        </a:rPr>
                        <m:t>K</m:t>
                      </m:r>
                      <m:r>
                        <a:rPr lang="en-US" altLang="zh-CN" sz="2000" dirty="0">
                          <a:solidFill>
                            <a:srgbClr val="000000"/>
                          </a:solidFill>
                          <a:latin typeface="Cambria Math"/>
                        </a:rPr>
                        <m:t>=</m:t>
                      </m:r>
                      <m:r>
                        <m:rPr>
                          <m:sty m:val="p"/>
                        </m:rPr>
                        <a:rPr lang="en-US" altLang="zh-CN" sz="2000" dirty="0">
                          <a:solidFill>
                            <a:srgbClr val="000000"/>
                          </a:solidFill>
                          <a:latin typeface="Cambria Math"/>
                        </a:rPr>
                        <m:t>max</m:t>
                      </m:r>
                      <m:r>
                        <a:rPr lang="en-US" altLang="zh-CN" sz="2000" i="1" dirty="0">
                          <a:solidFill>
                            <a:srgbClr val="000000"/>
                          </a:solidFill>
                          <a:latin typeface="Cambria Math"/>
                        </a:rPr>
                        <m:t> </m:t>
                      </m:r>
                      <m:r>
                        <a:rPr lang="en-US" altLang="zh-CN" sz="2000" dirty="0">
                          <a:solidFill>
                            <a:srgbClr val="000000"/>
                          </a:solidFill>
                          <a:latin typeface="Cambria Math"/>
                        </a:rPr>
                        <m:t>{</m:t>
                      </m:r>
                      <m:r>
                        <m:rPr>
                          <m:sty m:val="p"/>
                        </m:rPr>
                        <a:rPr lang="en-US" altLang="zh-CN" sz="2000" dirty="0">
                          <a:solidFill>
                            <a:srgbClr val="000000"/>
                          </a:solidFill>
                          <a:latin typeface="Cambria Math"/>
                        </a:rPr>
                        <m:t>k</m:t>
                      </m:r>
                      <m:r>
                        <a:rPr lang="en-US" altLang="zh-CN" sz="2000" dirty="0">
                          <a:solidFill>
                            <a:srgbClr val="000000"/>
                          </a:solidFill>
                          <a:latin typeface="Cambria Math"/>
                        </a:rPr>
                        <m:t>|</m:t>
                      </m:r>
                      <m:d>
                        <m:dPr>
                          <m:ctrlPr>
                            <a:rPr lang="zh-CN"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a:rPr>
                            <m:t>𝐴</m:t>
                          </m:r>
                          <m:r>
                            <a:rPr lang="en-US" altLang="zh-CN" sz="2000" i="1" dirty="0">
                              <a:solidFill>
                                <a:srgbClr val="000000"/>
                              </a:solidFill>
                              <a:latin typeface="Cambria Math"/>
                            </a:rPr>
                            <m:t>⊖</m:t>
                          </m:r>
                          <m:r>
                            <a:rPr lang="en-US" altLang="zh-CN" sz="2000" i="1" dirty="0">
                              <a:solidFill>
                                <a:srgbClr val="000000"/>
                              </a:solidFill>
                              <a:latin typeface="Cambria Math"/>
                            </a:rPr>
                            <m:t>𝑘𝐵</m:t>
                          </m:r>
                        </m:e>
                      </m:d>
                      <m:r>
                        <a:rPr lang="en-US" altLang="zh-CN" sz="2000" dirty="0">
                          <a:solidFill>
                            <a:srgbClr val="000000"/>
                          </a:solidFill>
                          <a:latin typeface="Cambria Math"/>
                        </a:rPr>
                        <m:t>≠∅}</m:t>
                      </m:r>
                    </m:oMath>
                  </m:oMathPara>
                </a14:m>
                <a:endParaRPr lang="en-US" altLang="zh-CN" sz="2000" dirty="0">
                  <a:solidFill>
                    <a:srgbClr val="000000"/>
                  </a:solidFill>
                  <a:latin typeface="宋体" panose="02010600030101010101" pitchFamily="2" charset="-122"/>
                  <a:ea typeface="宋体" panose="02010600030101010101" pitchFamily="2" charset="-122"/>
                </a:endParaRPr>
              </a:p>
              <a:p>
                <a:pPr lvl="0"/>
                <a14:m>
                  <m:oMath xmlns:m="http://schemas.openxmlformats.org/officeDocument/2006/math">
                    <m:r>
                      <m:rPr>
                        <m:sty m:val="p"/>
                      </m:rPr>
                      <a:rPr lang="en-US" altLang="zh-CN" sz="2000" dirty="0">
                        <a:solidFill>
                          <a:srgbClr val="000000"/>
                        </a:solidFill>
                        <a:latin typeface="Cambria Math"/>
                      </a:rPr>
                      <m:t>S</m:t>
                    </m:r>
                    <m:d>
                      <m:dPr>
                        <m:ctrlPr>
                          <a:rPr lang="zh-CN" altLang="zh-CN" sz="2000" i="1" dirty="0">
                            <a:solidFill>
                              <a:srgbClr val="000000"/>
                            </a:solidFill>
                            <a:latin typeface="Cambria Math" panose="02040503050406030204" pitchFamily="18" charset="0"/>
                          </a:rPr>
                        </m:ctrlPr>
                      </m:dPr>
                      <m:e>
                        <m:r>
                          <m:rPr>
                            <m:sty m:val="p"/>
                          </m:rPr>
                          <a:rPr lang="en-US" altLang="zh-CN" sz="2000" dirty="0">
                            <a:solidFill>
                              <a:srgbClr val="000000"/>
                            </a:solidFill>
                            <a:latin typeface="Cambria Math"/>
                          </a:rPr>
                          <m:t>A</m:t>
                        </m:r>
                      </m:e>
                    </m:d>
                  </m:oMath>
                </a14:m>
                <a:r>
                  <a:rPr lang="zh-CN" altLang="en-US" sz="2000" dirty="0">
                    <a:solidFill>
                      <a:srgbClr val="000000"/>
                    </a:solidFill>
                    <a:latin typeface="宋体" panose="02010600030101010101" pitchFamily="2" charset="-122"/>
                    <a:ea typeface="宋体" panose="02010600030101010101" pitchFamily="2" charset="-122"/>
                  </a:rPr>
                  <a:t>可以作为骨架子集</a:t>
                </a:r>
                <a14:m>
                  <m:oMath xmlns:m="http://schemas.openxmlformats.org/officeDocument/2006/math">
                    <m:sSub>
                      <m:sSubPr>
                        <m:ctrlPr>
                          <a:rPr lang="zh-CN"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a:rPr>
                          <m:t>𝑆</m:t>
                        </m:r>
                      </m:e>
                      <m:sub>
                        <m:r>
                          <a:rPr lang="en-US" altLang="zh-CN" sz="2000" i="1" dirty="0">
                            <a:solidFill>
                              <a:srgbClr val="000000"/>
                            </a:solidFill>
                            <a:latin typeface="Cambria Math"/>
                          </a:rPr>
                          <m:t>𝑘</m:t>
                        </m:r>
                      </m:sub>
                    </m:sSub>
                    <m:d>
                      <m:dPr>
                        <m:ctrlPr>
                          <a:rPr lang="zh-CN"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a:rPr>
                          <m:t>𝐴</m:t>
                        </m:r>
                      </m:e>
                    </m:d>
                  </m:oMath>
                </a14:m>
                <a:r>
                  <a:rPr lang="zh-CN" altLang="en-US" sz="2000" dirty="0">
                    <a:solidFill>
                      <a:srgbClr val="000000"/>
                    </a:solidFill>
                    <a:latin typeface="宋体" panose="02010600030101010101" pitchFamily="2" charset="-122"/>
                    <a:ea typeface="宋体" panose="02010600030101010101" pitchFamily="2" charset="-122"/>
                  </a:rPr>
                  <a:t>的并集来得到，此外，还可证明使用下式可由这些子集来重建</a:t>
                </a:r>
                <a:r>
                  <a:rPr lang="en-US" altLang="zh-CN" sz="2000" dirty="0">
                    <a:solidFill>
                      <a:srgbClr val="000000"/>
                    </a:solidFill>
                    <a:latin typeface="宋体" panose="02010600030101010101" pitchFamily="2" charset="-122"/>
                    <a:ea typeface="宋体" panose="02010600030101010101" pitchFamily="2" charset="-122"/>
                  </a:rPr>
                  <a:t>A</a:t>
                </a:r>
                <a:r>
                  <a:rPr lang="zh-CN" altLang="en-US" sz="2000" dirty="0" smtClean="0">
                    <a:solidFill>
                      <a:srgbClr val="000000"/>
                    </a:solidFill>
                    <a:latin typeface="宋体" panose="02010600030101010101" pitchFamily="2" charset="-122"/>
                    <a:ea typeface="宋体" panose="02010600030101010101" pitchFamily="2" charset="-122"/>
                  </a:rPr>
                  <a:t>：</a:t>
                </a:r>
                <a:endParaRPr lang="en-US" altLang="zh-CN" sz="2000" dirty="0" smtClean="0">
                  <a:solidFill>
                    <a:srgbClr val="000000"/>
                  </a:solidFill>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nary>
                        <m:naryPr>
                          <m:chr m:val="⋃"/>
                          <m:limLoc m:val="undOvr"/>
                          <m:ctrlPr>
                            <a:rPr lang="zh-CN" altLang="zh-CN" sz="2000" i="1" dirty="0">
                              <a:latin typeface="Cambria Math" panose="02040503050406030204" pitchFamily="18" charset="0"/>
                            </a:rPr>
                          </m:ctrlPr>
                        </m:naryPr>
                        <m:sub>
                          <m:r>
                            <a:rPr lang="en-US" altLang="zh-CN" sz="2000" i="1" dirty="0">
                              <a:latin typeface="Cambria Math" panose="02040503050406030204" pitchFamily="18" charset="0"/>
                            </a:rPr>
                            <m:t>𝑘</m:t>
                          </m:r>
                          <m:r>
                            <a:rPr lang="en-US" altLang="zh-CN" sz="2000" i="1" dirty="0">
                              <a:latin typeface="Cambria Math" panose="02040503050406030204" pitchFamily="18" charset="0"/>
                            </a:rPr>
                            <m:t>=0</m:t>
                          </m:r>
                        </m:sub>
                        <m:sup>
                          <m:r>
                            <a:rPr lang="en-US" altLang="zh-CN" sz="2000" i="1" dirty="0">
                              <a:latin typeface="Cambria Math" panose="02040503050406030204" pitchFamily="18" charset="0"/>
                            </a:rPr>
                            <m:t>𝐾</m:t>
                          </m:r>
                        </m:sup>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m:t>
                              </m:r>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kB</m:t>
                          </m:r>
                          <m:r>
                            <a:rPr lang="en-US" altLang="zh-CN" sz="2000" i="1" dirty="0">
                              <a:latin typeface="Cambria Math" panose="02040503050406030204" pitchFamily="18" charset="0"/>
                            </a:rPr>
                            <m:t>)</m:t>
                          </m:r>
                        </m:e>
                      </m:nary>
                    </m:oMath>
                  </m:oMathPara>
                </a14:m>
                <a:endParaRPr lang="zh-CN" altLang="zh-CN" sz="2000" dirty="0"/>
              </a:p>
              <a:p>
                <a:pPr marL="0" lvl="0" indent="0">
                  <a:buNone/>
                </a:pPr>
                <a:r>
                  <a:rPr lang="en-US" altLang="zh-CN" sz="2000" dirty="0" smtClean="0">
                    <a:solidFill>
                      <a:srgbClr val="000000"/>
                    </a:solidFill>
                    <a:latin typeface="宋体" panose="02010600030101010101" pitchFamily="2" charset="-122"/>
                    <a:ea typeface="宋体" panose="02010600030101010101" pitchFamily="2" charset="-122"/>
                  </a:rPr>
                  <a:t>    </a:t>
                </a:r>
                <a:r>
                  <a:rPr lang="zh-CN" altLang="en-US" sz="2000" dirty="0" smtClean="0">
                    <a:solidFill>
                      <a:srgbClr val="000000"/>
                    </a:solidFill>
                    <a:latin typeface="宋体" panose="02010600030101010101" pitchFamily="2" charset="-122"/>
                    <a:ea typeface="宋体" panose="02010600030101010101" pitchFamily="2" charset="-122"/>
                  </a:rPr>
                  <a:t>式中</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m:t>
                        </m:r>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kB</m:t>
                    </m:r>
                    <m:r>
                      <a:rPr lang="en-US" altLang="zh-CN" sz="2000" i="1" dirty="0">
                        <a:latin typeface="Cambria Math" panose="02040503050406030204" pitchFamily="18" charset="0"/>
                      </a:rPr>
                      <m:t>)</m:t>
                    </m:r>
                  </m:oMath>
                </a14:m>
                <a:r>
                  <a:rPr lang="zh-CN" altLang="en-US" sz="2000" dirty="0" smtClean="0">
                    <a:solidFill>
                      <a:srgbClr val="000000"/>
                    </a:solidFill>
                    <a:latin typeface="宋体" panose="02010600030101010101" pitchFamily="2" charset="-122"/>
                    <a:ea typeface="宋体" panose="02010600030101010101" pitchFamily="2" charset="-122"/>
                  </a:rPr>
                  <a:t>表示对</a:t>
                </a:r>
                <a14:m>
                  <m:oMath xmlns:m="http://schemas.openxmlformats.org/officeDocument/2006/math">
                    <m:sSub>
                      <m:sSubPr>
                        <m:ctrlPr>
                          <a:rPr lang="zh-CN"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a:rPr>
                          <m:t>𝑆</m:t>
                        </m:r>
                      </m:e>
                      <m:sub>
                        <m:r>
                          <a:rPr lang="en-US" altLang="zh-CN" sz="2000" i="1" dirty="0">
                            <a:solidFill>
                              <a:srgbClr val="000000"/>
                            </a:solidFill>
                            <a:latin typeface="Cambria Math"/>
                          </a:rPr>
                          <m:t>𝑘</m:t>
                        </m:r>
                      </m:sub>
                    </m:sSub>
                    <m:d>
                      <m:dPr>
                        <m:ctrlPr>
                          <a:rPr lang="zh-CN"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a:rPr>
                          <m:t>𝐴</m:t>
                        </m:r>
                      </m:e>
                    </m:d>
                  </m:oMath>
                </a14:m>
                <a:r>
                  <a:rPr lang="zh-CN" altLang="en-US" sz="2000" dirty="0" smtClean="0">
                    <a:solidFill>
                      <a:srgbClr val="000000"/>
                    </a:solidFill>
                    <a:latin typeface="宋体" panose="02010600030101010101" pitchFamily="2" charset="-122"/>
                    <a:ea typeface="宋体" panose="02010600030101010101" pitchFamily="2" charset="-122"/>
                  </a:rPr>
                  <a:t>的</a:t>
                </a:r>
                <a:r>
                  <a:rPr lang="en-US" altLang="zh-CN" sz="2000" dirty="0" smtClean="0">
                    <a:solidFill>
                      <a:srgbClr val="000000"/>
                    </a:solidFill>
                    <a:latin typeface="宋体" panose="02010600030101010101" pitchFamily="2" charset="-122"/>
                    <a:ea typeface="宋体" panose="02010600030101010101" pitchFamily="2" charset="-122"/>
                  </a:rPr>
                  <a:t>k</a:t>
                </a:r>
                <a:r>
                  <a:rPr lang="zh-CN" altLang="en-US" sz="2000" dirty="0" smtClean="0">
                    <a:solidFill>
                      <a:srgbClr val="000000"/>
                    </a:solidFill>
                    <a:latin typeface="宋体" panose="02010600030101010101" pitchFamily="2" charset="-122"/>
                    <a:ea typeface="宋体" panose="02010600030101010101" pitchFamily="2" charset="-122"/>
                  </a:rPr>
                  <a:t>次连续膨胀，即</a:t>
                </a:r>
                <a:endParaRPr lang="en-US" altLang="zh-CN" sz="2000" dirty="0" smtClean="0">
                  <a:solidFill>
                    <a:srgbClr val="000000"/>
                  </a:solidFill>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m:t>
                          </m:r>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kB</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𝑘</m:t>
                          </m:r>
                        </m:sub>
                      </m:sSub>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𝐴</m:t>
                          </m:r>
                        </m:e>
                      </m:d>
                      <m:r>
                        <a:rPr lang="en-US" altLang="zh-CN" sz="2000"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oMath>
                  </m:oMathPara>
                </a14:m>
                <a:endParaRPr lang="zh-CN" altLang="zh-CN" sz="2000" dirty="0"/>
              </a:p>
              <a:p>
                <a:pPr marL="0" lvl="0" indent="0">
                  <a:buNone/>
                </a:pPr>
                <a:endParaRPr lang="en-US" altLang="zh-CN" sz="2000" dirty="0">
                  <a:solidFill>
                    <a:srgbClr val="000000"/>
                  </a:solidFill>
                  <a:latin typeface="宋体" panose="02010600030101010101" pitchFamily="2" charset="-122"/>
                  <a:ea typeface="宋体" panose="02010600030101010101" pitchFamily="2"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38"/>
                <a:ext cx="8001000" cy="5399930"/>
              </a:xfrm>
              <a:blipFill rotWithShape="1">
                <a:blip r:embed="rId2"/>
                <a:stretch>
                  <a:fillRect l="-686" t="-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853478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9.1	</a:t>
            </a:r>
            <a:r>
              <a:rPr kumimoji="0" lang="zh-CN" altLang="en-US" kern="1200" dirty="0" smtClean="0">
                <a:solidFill>
                  <a:srgbClr val="FF0000"/>
                </a:solidFill>
                <a:sym typeface="Wingdings" panose="05000000000000000000" pitchFamily="2" charset="2"/>
              </a:rPr>
              <a:t>预备知识</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183073328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9.5.7	</a:t>
            </a:r>
            <a:r>
              <a:rPr lang="zh-CN" altLang="en-US" dirty="0"/>
              <a:t>骨架</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计算简单图形的骨架</a:t>
            </a:r>
            <a:endParaRPr lang="zh-CN" altLang="en-US" sz="2000" dirty="0">
              <a:latin typeface="宋体" panose="02010600030101010101" pitchFamily="2" charset="-122"/>
              <a:ea typeface="宋体" panose="02010600030101010101" pitchFamily="2"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4395788" cy="430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404" y="1844824"/>
            <a:ext cx="111125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2936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9.5.8	</a:t>
            </a:r>
            <a:r>
              <a:rPr lang="zh-CN" altLang="en-US" dirty="0" smtClean="0"/>
              <a:t>裁剪</a:t>
            </a:r>
            <a:endParaRPr lang="zh-CN" altLang="en-US" dirty="0"/>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裁剪方法本质上是对细化和骨架算法的补充，因为这些过程会保留某些寄生成分，因而需要用后处理来清除这些寄生成分</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在手写字符的自动识别中，通常使用的方法是分析每个字符的骨架形状。这些骨架通常带有许多“毛刺”（寄生成分）。</a:t>
            </a:r>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62250"/>
            <a:ext cx="36258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989" y="2762250"/>
            <a:ext cx="981075"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15142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9.5.8	</a:t>
            </a:r>
            <a:r>
              <a:rPr lang="zh-CN" altLang="en-US" dirty="0"/>
              <a:t>裁剪</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上图显示了手写字符“</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”的骨架。该字符最左侧的寄生成分就是我们要消除的部分。使用一系列仅设计用来检测端点的结构元，对输入集合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进行细化可以得到期望的结果。令</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dirty="0">
                          <a:latin typeface="Cambria Math" panose="02040503050406030204" pitchFamily="18" charset="0"/>
                        </a:rPr>
                        <m:t>⊗</m:t>
                      </m:r>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r>
                  <a:rPr lang="zh-CN" altLang="zh-CN" sz="2000" dirty="0"/>
                  <a:t> </a:t>
                </a:r>
                <a14:m>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a:rPr>
                          <m:t>𝐵</m:t>
                        </m:r>
                      </m:e>
                    </m:d>
                  </m:oMath>
                </a14:m>
                <a:r>
                  <a:rPr lang="zh-CN" altLang="en-US" sz="2000" dirty="0" smtClean="0">
                    <a:latin typeface="宋体" panose="02010600030101010101" pitchFamily="2" charset="-122"/>
                    <a:ea typeface="宋体" panose="02010600030101010101" pitchFamily="2" charset="-122"/>
                  </a:rPr>
                  <a:t>表示结构元序列。连续对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应用三次，得到集合</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。下一步是将字符“复原”为原来的形状，但要去掉寄生分支。首先需要求形成一个包含</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中所有端点的集合</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b="0" i="1" dirty="0" smtClean="0">
                            <a:latin typeface="Cambria Math"/>
                          </a:rPr>
                          <m:t>2</m:t>
                        </m:r>
                      </m:sub>
                    </m:sSub>
                  </m:oMath>
                </a14:m>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nary>
                        <m:naryPr>
                          <m:chr m:val="⋃"/>
                          <m:limLoc m:val="undOvr"/>
                          <m:ctrlPr>
                            <a:rPr lang="zh-CN" altLang="zh-CN" sz="2000" i="1" dirty="0">
                              <a:latin typeface="Cambria Math" panose="02040503050406030204" pitchFamily="18" charset="0"/>
                            </a:rPr>
                          </m:ctrlPr>
                        </m:naryPr>
                        <m:sub>
                          <m:r>
                            <a:rPr lang="en-US" altLang="zh-CN" sz="2000" i="1" dirty="0">
                              <a:latin typeface="Cambria Math" panose="02040503050406030204" pitchFamily="18" charset="0"/>
                            </a:rPr>
                            <m:t>𝑘</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8</m:t>
                          </m:r>
                        </m:sup>
                        <m:e>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𝐵</m:t>
                              </m:r>
                            </m:e>
                            <m:sup>
                              <m:r>
                                <a:rPr lang="en-US" altLang="zh-CN" sz="2000" i="1" dirty="0">
                                  <a:latin typeface="Cambria Math" panose="02040503050406030204" pitchFamily="18" charset="0"/>
                                </a:rPr>
                                <m:t>𝑘</m:t>
                              </m:r>
                            </m:sup>
                          </m:sSup>
                          <m:r>
                            <a:rPr lang="en-US" altLang="zh-CN" sz="2000" i="1" dirty="0">
                              <a:latin typeface="Cambria Math" panose="02040503050406030204" pitchFamily="18" charset="0"/>
                            </a:rPr>
                            <m:t>)</m:t>
                          </m:r>
                        </m:e>
                      </m:nary>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𝐵</m:t>
                        </m:r>
                      </m:e>
                      <m:sup>
                        <m:r>
                          <a:rPr lang="en-US" altLang="zh-CN" sz="2000" i="1" dirty="0">
                            <a:latin typeface="Cambria Math"/>
                          </a:rPr>
                          <m:t>𝑘</m:t>
                        </m:r>
                      </m:sup>
                    </m:sSup>
                  </m:oMath>
                </a14:m>
                <a:r>
                  <a:rPr lang="zh-CN" altLang="en-US" sz="2000" dirty="0" smtClean="0">
                    <a:latin typeface="宋体" panose="02010600030101010101" pitchFamily="2" charset="-122"/>
                    <a:ea typeface="宋体" panose="02010600030101010101" pitchFamily="2" charset="-122"/>
                  </a:rPr>
                  <a:t>是相同端点检测子。下一步是用集合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作为限定器，对端点进行三次膨胀：</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2</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H</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最后，</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3</m:t>
                        </m:r>
                      </m:sub>
                    </m:sSub>
                  </m:oMath>
                </a14:m>
                <a:r>
                  <a:rPr lang="zh-CN" altLang="en-US" sz="2000" dirty="0" smtClean="0">
                    <a:latin typeface="宋体" panose="02010600030101010101" pitchFamily="2" charset="-122"/>
                    <a:ea typeface="宋体" panose="02010600030101010101" pitchFamily="2" charset="-122"/>
                  </a:rPr>
                  <a:t>和</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a:rPr>
                          <m:t>𝑋</m:t>
                        </m:r>
                      </m:e>
                      <m:sub>
                        <m:r>
                          <a:rPr lang="en-US" altLang="zh-CN" sz="2000" i="1" dirty="0">
                            <a:latin typeface="Cambria Math"/>
                          </a:rPr>
                          <m:t>1</m:t>
                        </m:r>
                      </m:sub>
                    </m:sSub>
                  </m:oMath>
                </a14:m>
                <a:r>
                  <a:rPr lang="zh-CN" altLang="en-US" sz="2000" dirty="0" smtClean="0">
                    <a:latin typeface="宋体" panose="02010600030101010101" pitchFamily="2" charset="-122"/>
                    <a:ea typeface="宋体" panose="02010600030101010101" pitchFamily="2" charset="-122"/>
                  </a:rPr>
                  <a:t>的并集就是我们想要的结果：</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4</m:t>
                          </m:r>
                        </m:sub>
                      </m:sSub>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r>
                            <a:rPr lang="en-US" altLang="zh-CN" sz="2000" i="1" dirty="0">
                              <a:latin typeface="Cambria Math" panose="02040503050406030204" pitchFamily="18" charset="0"/>
                            </a:rPr>
                            <m:t>𝑋</m:t>
                          </m:r>
                        </m:e>
                        <m:sub>
                          <m:r>
                            <a:rPr lang="en-US" altLang="zh-CN" sz="2000" i="1" dirty="0">
                              <a:latin typeface="Cambria Math" panose="02040503050406030204" pitchFamily="18" charset="0"/>
                            </a:rPr>
                            <m:t>3</m:t>
                          </m:r>
                        </m:sub>
                      </m:sSub>
                    </m:oMath>
                  </m:oMathPara>
                </a14:m>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38" t="-613" r="-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919356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9.5.9	</a:t>
            </a:r>
            <a:r>
              <a:rPr lang="zh-CN" altLang="en-US" dirty="0" smtClean="0"/>
              <a:t>形态学重建</a:t>
            </a:r>
            <a:endParaRPr lang="zh-CN" altLang="en-US" dirty="0"/>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迄今为止讨论的形态学概念只涉及一幅图像和一个结构元。本节讨论一种称为形态学重建的强大形态学变换，它涉及两幅图像和</a:t>
            </a:r>
            <a:r>
              <a:rPr lang="zh-CN" altLang="en-US" sz="2000" dirty="0">
                <a:latin typeface="宋体" panose="02010600030101010101" pitchFamily="2" charset="-122"/>
                <a:ea typeface="宋体" panose="02010600030101010101" pitchFamily="2" charset="-122"/>
              </a:rPr>
              <a:t>一</a:t>
            </a:r>
            <a:r>
              <a:rPr lang="zh-CN" altLang="en-US" sz="2000" dirty="0" smtClean="0">
                <a:latin typeface="宋体" panose="02010600030101010101" pitchFamily="2" charset="-122"/>
                <a:ea typeface="宋体" panose="02010600030101010101" pitchFamily="2" charset="-122"/>
              </a:rPr>
              <a:t>个结构元。一幅图像是标记，它包含变换的起始点，另一幅图像是模板，它用来约束该变换。结构元用来定义连续性</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测</a:t>
            </a:r>
            <a:r>
              <a:rPr lang="zh-CN" altLang="en-US" sz="2000" dirty="0" smtClean="0">
                <a:latin typeface="宋体" panose="02010600030101010101" pitchFamily="2" charset="-122"/>
                <a:ea typeface="宋体" panose="02010600030101010101" pitchFamily="2" charset="-122"/>
              </a:rPr>
              <a:t>地膨胀和腐蚀</a:t>
            </a:r>
            <a:endParaRPr lang="en-US" altLang="zh-CN" sz="20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形态学重建的核心是测地膨胀和腐蚀这两个概念</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用腐蚀和膨胀的形态学重建</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应用实例</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重建开操作</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填充孔洞</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边界清除</a:t>
            </a:r>
            <a:endParaRPr lang="en-US" altLang="zh-CN" sz="16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980557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测地膨胀和腐蚀</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令</a:t>
                </a:r>
                <a:r>
                  <a:rPr lang="en-US" altLang="zh-CN" sz="1600" dirty="0">
                    <a:latin typeface="宋体" panose="02010600030101010101" pitchFamily="2" charset="-122"/>
                    <a:ea typeface="宋体" panose="02010600030101010101" pitchFamily="2" charset="-122"/>
                  </a:rPr>
                  <a:t>F</a:t>
                </a:r>
                <a:r>
                  <a:rPr lang="zh-CN" altLang="en-US" sz="1600" dirty="0">
                    <a:latin typeface="宋体" panose="02010600030101010101" pitchFamily="2" charset="-122"/>
                    <a:ea typeface="宋体" panose="02010600030101010101" pitchFamily="2" charset="-122"/>
                  </a:rPr>
                  <a:t>表示标记图像，</a:t>
                </a:r>
                <a:r>
                  <a:rPr lang="en-US" altLang="zh-CN" sz="1600" dirty="0">
                    <a:latin typeface="宋体" panose="02010600030101010101" pitchFamily="2" charset="-122"/>
                    <a:ea typeface="宋体" panose="02010600030101010101" pitchFamily="2" charset="-122"/>
                  </a:rPr>
                  <a:t>G</a:t>
                </a:r>
                <a:r>
                  <a:rPr lang="zh-CN" altLang="en-US" sz="1600" dirty="0">
                    <a:latin typeface="宋体" panose="02010600030101010101" pitchFamily="2" charset="-122"/>
                    <a:ea typeface="宋体" panose="02010600030101010101" pitchFamily="2" charset="-122"/>
                  </a:rPr>
                  <a:t>表示模板图像。假定两幅都是二值图像，且</a:t>
                </a:r>
                <a14:m>
                  <m:oMath xmlns:m="http://schemas.openxmlformats.org/officeDocument/2006/math">
                    <m:r>
                      <m:rPr>
                        <m:sty m:val="p"/>
                      </m:rPr>
                      <a:rPr lang="en-US" altLang="zh-CN" sz="1600" dirty="0">
                        <a:latin typeface="Cambria Math"/>
                      </a:rPr>
                      <m:t>F</m:t>
                    </m:r>
                    <m:r>
                      <a:rPr lang="en-US" altLang="zh-CN" sz="1600" dirty="0">
                        <a:latin typeface="Cambria Math"/>
                      </a:rPr>
                      <m:t>⊆</m:t>
                    </m:r>
                    <m:r>
                      <m:rPr>
                        <m:sty m:val="p"/>
                      </m:rPr>
                      <a:rPr lang="en-US" altLang="zh-CN" sz="1600" dirty="0">
                        <a:latin typeface="Cambria Math"/>
                      </a:rPr>
                      <m:t>G</m:t>
                    </m:r>
                  </m:oMath>
                </a14:m>
                <a:r>
                  <a:rPr lang="zh-CN" altLang="en-US" sz="1600" dirty="0">
                    <a:latin typeface="宋体" panose="02010600030101010101" pitchFamily="2" charset="-122"/>
                    <a:ea typeface="宋体" panose="02010600030101010101" pitchFamily="2" charset="-122"/>
                  </a:rPr>
                  <a:t>。令</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1</m:t>
                            </m:r>
                          </m:e>
                        </m:d>
                      </m:sup>
                    </m:sSubSup>
                    <m:r>
                      <a:rPr lang="en-US" altLang="zh-CN" sz="1600" i="1" dirty="0">
                        <a:latin typeface="Cambria Math"/>
                      </a:rPr>
                      <m:t>(</m:t>
                    </m:r>
                    <m:r>
                      <a:rPr lang="en-US" altLang="zh-CN" sz="1600" i="1" dirty="0">
                        <a:latin typeface="Cambria Math"/>
                      </a:rPr>
                      <m:t>𝐹</m:t>
                    </m:r>
                    <m:r>
                      <a:rPr lang="en-US" altLang="zh-CN" sz="1600" i="1" dirty="0">
                        <a:latin typeface="Cambria Math"/>
                      </a:rPr>
                      <m:t>)</m:t>
                    </m:r>
                  </m:oMath>
                </a14:m>
                <a:r>
                  <a:rPr lang="zh-CN" altLang="en-US" sz="1600" dirty="0">
                    <a:latin typeface="宋体" panose="02010600030101010101" pitchFamily="2" charset="-122"/>
                    <a:ea typeface="宋体" panose="02010600030101010101" pitchFamily="2" charset="-122"/>
                  </a:rPr>
                  <a:t>表示大小为</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的标记图像关于模板的测地膨胀，定义为</a:t>
                </a:r>
                <a:endParaRPr lang="en-US" altLang="zh-CN" sz="1600" dirty="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1</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r>
                        <a:rPr lang="en-US" altLang="zh-CN" sz="1600" i="1" dirty="0">
                          <a:latin typeface="Cambria Math"/>
                        </a:rPr>
                        <m:t>=(</m:t>
                      </m:r>
                      <m:r>
                        <a:rPr lang="en-US" altLang="zh-CN" sz="1600" i="1" dirty="0">
                          <a:latin typeface="Cambria Math"/>
                        </a:rPr>
                        <m:t>𝐹</m:t>
                      </m:r>
                      <m:r>
                        <a:rPr lang="en-US" altLang="zh-CN" sz="1600" dirty="0">
                          <a:latin typeface="Cambria Math"/>
                        </a:rPr>
                        <m:t>⊕</m:t>
                      </m:r>
                      <m:r>
                        <m:rPr>
                          <m:sty m:val="p"/>
                        </m:rPr>
                        <a:rPr lang="en-US" altLang="zh-CN" sz="1600" dirty="0">
                          <a:latin typeface="Cambria Math"/>
                        </a:rPr>
                        <m:t>B</m:t>
                      </m:r>
                      <m:r>
                        <a:rPr lang="en-US" altLang="zh-CN" sz="1600" i="1" dirty="0">
                          <a:latin typeface="Cambria Math"/>
                        </a:rPr>
                        <m:t>)</m:t>
                      </m:r>
                      <m:r>
                        <a:rPr lang="en-US" altLang="zh-CN" sz="1600" dirty="0">
                          <a:latin typeface="Cambria Math"/>
                        </a:rPr>
                        <m:t>⋂</m:t>
                      </m:r>
                      <m:r>
                        <m:rPr>
                          <m:sty m:val="p"/>
                        </m:rPr>
                        <a:rPr lang="en-US" altLang="zh-CN" sz="1600" dirty="0">
                          <a:latin typeface="Cambria Math"/>
                        </a:rPr>
                        <m:t>G</m:t>
                      </m:r>
                    </m:oMath>
                  </m:oMathPara>
                </a14:m>
                <a:endParaRPr lang="zh-CN" altLang="zh-CN" sz="1600" dirty="0"/>
              </a:p>
              <a:p>
                <a:pPr marL="471487" lvl="1" indent="0">
                  <a:buNone/>
                </a:pPr>
                <a:r>
                  <a:rPr lang="en-US" altLang="zh-CN" sz="1600" dirty="0" smtClean="0">
                    <a:latin typeface="宋体" panose="02010600030101010101" pitchFamily="2" charset="-122"/>
                    <a:ea typeface="宋体" panose="02010600030101010101" pitchFamily="2" charset="-122"/>
                  </a:rPr>
                  <a:t>    F</a:t>
                </a:r>
                <a:r>
                  <a:rPr lang="zh-CN" altLang="en-US" sz="1600" dirty="0">
                    <a:latin typeface="宋体" panose="02010600030101010101" pitchFamily="2" charset="-122"/>
                    <a:ea typeface="宋体" panose="02010600030101010101" pitchFamily="2" charset="-122"/>
                  </a:rPr>
                  <a:t>关于</a:t>
                </a:r>
                <a:r>
                  <a:rPr lang="en-US" altLang="zh-CN" sz="1600" dirty="0">
                    <a:latin typeface="宋体" panose="02010600030101010101" pitchFamily="2" charset="-122"/>
                    <a:ea typeface="宋体" panose="02010600030101010101" pitchFamily="2" charset="-122"/>
                  </a:rPr>
                  <a:t>G</a:t>
                </a:r>
                <a:r>
                  <a:rPr lang="zh-CN" altLang="en-US" sz="1600" dirty="0">
                    <a:latin typeface="宋体" panose="02010600030101010101" pitchFamily="2" charset="-122"/>
                    <a:ea typeface="宋体" panose="02010600030101010101" pitchFamily="2" charset="-122"/>
                  </a:rPr>
                  <a:t>的大小为</a:t>
                </a:r>
                <a:r>
                  <a:rPr lang="en-US" altLang="zh-CN" sz="1600" dirty="0">
                    <a:latin typeface="宋体" panose="02010600030101010101" pitchFamily="2" charset="-122"/>
                    <a:ea typeface="宋体" panose="02010600030101010101" pitchFamily="2" charset="-122"/>
                  </a:rPr>
                  <a:t>n</a:t>
                </a:r>
                <a:r>
                  <a:rPr lang="zh-CN" altLang="en-US" sz="1600" dirty="0">
                    <a:latin typeface="宋体" panose="02010600030101010101" pitchFamily="2" charset="-122"/>
                    <a:ea typeface="宋体" panose="02010600030101010101" pitchFamily="2" charset="-122"/>
                  </a:rPr>
                  <a:t>的测地膨胀定义为</a:t>
                </a:r>
                <a:endParaRPr lang="en-US" altLang="zh-CN" sz="1600" dirty="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𝑛</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r>
                        <a:rPr lang="en-US" altLang="zh-CN" sz="1600" i="1" dirty="0">
                          <a:latin typeface="Cambria Math"/>
                        </a:rPr>
                        <m:t>=</m:t>
                      </m:r>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1</m:t>
                              </m:r>
                            </m:e>
                          </m:d>
                        </m:sup>
                      </m:sSubSup>
                      <m:r>
                        <a:rPr lang="zh-CN" altLang="zh-CN" sz="1600" i="1" dirty="0" smtClean="0">
                          <a:latin typeface="Cambria Math" panose="02040503050406030204" pitchFamily="18" charset="0"/>
                        </a:rPr>
                        <m:t> </m:t>
                      </m:r>
                      <m:r>
                        <a:rPr lang="en-US" altLang="zh-CN" sz="1600" i="1" dirty="0">
                          <a:latin typeface="Cambria Math"/>
                        </a:rPr>
                        <m:t>[</m:t>
                      </m:r>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𝑛</m:t>
                              </m:r>
                              <m:r>
                                <a:rPr lang="en-US" altLang="zh-CN" sz="1600" i="1" dirty="0">
                                  <a:latin typeface="Cambria Math"/>
                                </a:rPr>
                                <m:t>−1</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r>
                        <a:rPr lang="en-US" altLang="zh-CN" sz="1600" i="1" dirty="0">
                          <a:latin typeface="Cambria Math"/>
                        </a:rPr>
                        <m:t>]</m:t>
                      </m:r>
                    </m:oMath>
                  </m:oMathPara>
                </a14:m>
                <a:endParaRPr lang="en-US" altLang="zh-CN" sz="1600" dirty="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式中，</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0</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r>
                      <a:rPr lang="en-US" altLang="zh-CN" sz="1600" i="1" dirty="0">
                        <a:latin typeface="Cambria Math"/>
                      </a:rPr>
                      <m:t>=</m:t>
                    </m:r>
                    <m:r>
                      <a:rPr lang="en-US" altLang="zh-CN" sz="1600" i="1" dirty="0" smtClean="0">
                        <a:latin typeface="Cambria Math"/>
                      </a:rPr>
                      <m:t>𝐹</m:t>
                    </m:r>
                    <m:r>
                      <a:rPr lang="zh-CN" altLang="en-US" sz="1600" b="0" i="1" dirty="0" smtClean="0">
                        <a:latin typeface="Cambria Math"/>
                      </a:rPr>
                      <m:t>。</m:t>
                    </m:r>
                  </m:oMath>
                </a14:m>
                <a:r>
                  <a:rPr lang="zh-CN" altLang="en-US" sz="1600" dirty="0">
                    <a:latin typeface="宋体" panose="02010600030101010101" pitchFamily="2" charset="-122"/>
                    <a:ea typeface="宋体" panose="02010600030101010101" pitchFamily="2" charset="-122"/>
                  </a:rPr>
                  <a:t>在这个递推表达式中，集合求交在每一步中都执行。注意，交集算子保证模板</a:t>
                </a:r>
                <a:r>
                  <a:rPr lang="en-US" altLang="zh-CN" sz="1600" dirty="0">
                    <a:latin typeface="宋体" panose="02010600030101010101" pitchFamily="2" charset="-122"/>
                    <a:ea typeface="宋体" panose="02010600030101010101" pitchFamily="2" charset="-122"/>
                  </a:rPr>
                  <a:t>G</a:t>
                </a:r>
                <a:r>
                  <a:rPr lang="zh-CN" altLang="en-US" sz="1600" dirty="0">
                    <a:latin typeface="宋体" panose="02010600030101010101" pitchFamily="2" charset="-122"/>
                    <a:ea typeface="宋体" panose="02010600030101010101" pitchFamily="2" charset="-122"/>
                  </a:rPr>
                  <a:t>将限制标记</a:t>
                </a:r>
                <a:r>
                  <a:rPr lang="en-US" altLang="zh-CN" sz="1600" dirty="0">
                    <a:latin typeface="宋体" panose="02010600030101010101" pitchFamily="2" charset="-122"/>
                    <a:ea typeface="宋体" panose="02010600030101010101" pitchFamily="2" charset="-122"/>
                  </a:rPr>
                  <a:t>F</a:t>
                </a:r>
                <a:r>
                  <a:rPr lang="zh-CN" altLang="en-US" sz="1600" dirty="0">
                    <a:latin typeface="宋体" panose="02010600030101010101" pitchFamily="2" charset="-122"/>
                    <a:ea typeface="宋体" panose="02010600030101010101" pitchFamily="2" charset="-122"/>
                  </a:rPr>
                  <a:t>的生长（膨胀）</a:t>
                </a:r>
                <a:r>
                  <a:rPr lang="zh-CN" altLang="en-US" sz="16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下图显示了一个大小为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的测地膨胀的简单例子。</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173562"/>
            <a:ext cx="4656137"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240" y="5842273"/>
            <a:ext cx="92551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7179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000" dirty="0">
                    <a:latin typeface="宋体" panose="02010600030101010101" pitchFamily="2" charset="-122"/>
                    <a:ea typeface="宋体" panose="02010600030101010101" pitchFamily="2" charset="-122"/>
                  </a:rPr>
                  <a:t>测地膨胀和腐蚀</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类似地，标记</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关于模板</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的大小为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的测地腐蚀定义为</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1</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r>
                        <a:rPr lang="en-US" altLang="zh-CN" sz="1600" i="1" dirty="0">
                          <a:latin typeface="Cambria Math" panose="02040503050406030204" pitchFamily="18" charset="0"/>
                        </a:rPr>
                        <m:t>)</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G</m:t>
                      </m:r>
                    </m:oMath>
                  </m:oMathPara>
                </a14:m>
                <a:endParaRPr lang="zh-CN" altLang="zh-CN" sz="1600" dirty="0"/>
              </a:p>
              <a:p>
                <a:pPr marL="471487" lvl="1" indent="0">
                  <a:buNone/>
                </a:pPr>
                <a:r>
                  <a:rPr lang="en-US" altLang="zh-CN" sz="1600" dirty="0" smtClean="0">
                    <a:latin typeface="宋体" panose="02010600030101010101" pitchFamily="2" charset="-122"/>
                    <a:ea typeface="宋体" panose="02010600030101010101" pitchFamily="2" charset="-122"/>
                  </a:rPr>
                  <a:t>    F</a:t>
                </a:r>
                <a:r>
                  <a:rPr lang="zh-CN" altLang="en-US" sz="1600" dirty="0" smtClean="0">
                    <a:latin typeface="宋体" panose="02010600030101010101" pitchFamily="2" charset="-122"/>
                    <a:ea typeface="宋体" panose="02010600030101010101" pitchFamily="2" charset="-122"/>
                  </a:rPr>
                  <a:t>关于</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的大小为</a:t>
                </a:r>
                <a:r>
                  <a:rPr lang="en-US" altLang="zh-CN" sz="1600" dirty="0" smtClean="0">
                    <a:latin typeface="宋体" panose="02010600030101010101" pitchFamily="2" charset="-122"/>
                    <a:ea typeface="宋体" panose="02010600030101010101" pitchFamily="2" charset="-122"/>
                  </a:rPr>
                  <a:t>n</a:t>
                </a:r>
                <a:r>
                  <a:rPr lang="zh-CN" altLang="en-US" sz="1600" dirty="0" smtClean="0">
                    <a:latin typeface="宋体" panose="02010600030101010101" pitchFamily="2" charset="-122"/>
                    <a:ea typeface="宋体" panose="02010600030101010101" pitchFamily="2" charset="-122"/>
                  </a:rPr>
                  <a:t>的测地腐蚀定义为</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𝑛</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1</m:t>
                              </m:r>
                            </m:e>
                          </m:d>
                        </m:sup>
                      </m:sSubSup>
                      <m:r>
                        <a:rPr lang="zh-CN" altLang="zh-CN" sz="1600" i="1" dirty="0" smtClean="0">
                          <a:latin typeface="Cambria Math" panose="02040503050406030204" pitchFamily="18" charset="0"/>
                        </a:rPr>
                        <m:t> </m:t>
                      </m:r>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𝑛</m:t>
                              </m:r>
                              <m:r>
                                <a:rPr lang="en-US" altLang="zh-CN" sz="1600" i="1" dirty="0">
                                  <a:latin typeface="Cambria Math" panose="02040503050406030204" pitchFamily="18" charset="0"/>
                                </a:rPr>
                                <m:t>−1</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oMath>
                  </m:oMathPara>
                </a14:m>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式中，</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0</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oMath>
                </a14:m>
                <a:r>
                  <a:rPr lang="zh-CN" altLang="en-US" sz="1600" dirty="0" smtClean="0">
                    <a:latin typeface="宋体" panose="02010600030101010101" pitchFamily="2" charset="-122"/>
                    <a:ea typeface="宋体" panose="02010600030101010101" pitchFamily="2" charset="-122"/>
                  </a:rPr>
                  <a:t>。测地膨胀和测地腐蚀关于集合的补集对偶。</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下图显示了一个大小为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的测地腐蚀的简单例子</a:t>
                </a:r>
                <a:endParaRPr lang="en-US" altLang="zh-CN" sz="16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645024"/>
            <a:ext cx="5468937"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384" y="5626224"/>
            <a:ext cx="11652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7322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用腐蚀和膨胀的形态学重建</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来自标记图像</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对模板图像</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的膨胀形态学重建表示为</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𝑅</m:t>
                        </m:r>
                      </m:e>
                      <m:sub>
                        <m:r>
                          <a:rPr lang="en-US" altLang="zh-CN" sz="1600" i="1" dirty="0">
                            <a:latin typeface="Cambria Math"/>
                          </a:rPr>
                          <m:t>𝐺</m:t>
                        </m:r>
                      </m:sub>
                      <m:sup>
                        <m:r>
                          <a:rPr lang="en-US" altLang="zh-CN" sz="1600" i="1" dirty="0">
                            <a:latin typeface="Cambria Math"/>
                          </a:rPr>
                          <m:t>𝐷</m:t>
                        </m:r>
                      </m:sup>
                    </m:sSubSup>
                    <m:d>
                      <m:dPr>
                        <m:ctrlPr>
                          <a:rPr lang="zh-CN" altLang="zh-CN" sz="1600" i="1" dirty="0">
                            <a:latin typeface="Cambria Math" panose="02040503050406030204" pitchFamily="18" charset="0"/>
                          </a:rPr>
                        </m:ctrlPr>
                      </m:dPr>
                      <m:e>
                        <m:r>
                          <a:rPr lang="en-US" altLang="zh-CN" sz="1600" i="1" dirty="0">
                            <a:latin typeface="Cambria Math"/>
                          </a:rPr>
                          <m:t>𝐹</m:t>
                        </m:r>
                      </m:e>
                    </m:d>
                  </m:oMath>
                </a14:m>
                <a:r>
                  <a:rPr lang="zh-CN" altLang="en-US" sz="1600" dirty="0" smtClean="0">
                    <a:latin typeface="宋体" panose="02010600030101010101" pitchFamily="2" charset="-122"/>
                    <a:ea typeface="宋体" panose="02010600030101010101" pitchFamily="2" charset="-122"/>
                  </a:rPr>
                  <a:t>，它被定义为</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关于</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的测地膨胀，反复迭代直至达到稳定状态；即</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𝐺</m:t>
                          </m:r>
                        </m:sub>
                        <m:sup>
                          <m:r>
                            <a:rPr lang="en-US" altLang="zh-CN" sz="1600" i="1" dirty="0">
                              <a:latin typeface="Cambria Math" panose="02040503050406030204" pitchFamily="18" charset="0"/>
                            </a:rPr>
                            <m:t>𝐷</m:t>
                          </m:r>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𝐷</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m:oMathPara>
                </a14:m>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迭代</a:t>
                </a:r>
                <a:r>
                  <a:rPr lang="en-US" altLang="zh-CN" sz="1600" dirty="0" smtClean="0">
                    <a:latin typeface="宋体" panose="02010600030101010101" pitchFamily="2" charset="-122"/>
                    <a:ea typeface="宋体" panose="02010600030101010101" pitchFamily="2" charset="-122"/>
                  </a:rPr>
                  <a:t>k</a:t>
                </a:r>
                <a:r>
                  <a:rPr lang="zh-CN" altLang="en-US" sz="1600" dirty="0" smtClean="0">
                    <a:latin typeface="宋体" panose="02010600030101010101" pitchFamily="2" charset="-122"/>
                    <a:ea typeface="宋体" panose="02010600030101010101" pitchFamily="2" charset="-122"/>
                  </a:rPr>
                  <a:t>次，直至</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𝐷</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𝐷</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r>
                              <a:rPr lang="en-US" altLang="zh-CN" sz="1600" i="1" dirty="0">
                                <a:latin typeface="Cambria Math" panose="02040503050406030204" pitchFamily="18" charset="0"/>
                              </a:rPr>
                              <m:t>+1</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a14:m>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下图说明了使用膨胀的重建。得到</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𝐷</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1</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a14:m>
                <a:r>
                  <a:rPr lang="zh-CN" altLang="en-US" sz="1600" dirty="0" smtClean="0">
                    <a:latin typeface="宋体" panose="02010600030101010101" pitchFamily="2" charset="-122"/>
                    <a:ea typeface="宋体" panose="02010600030101010101" pitchFamily="2" charset="-122"/>
                  </a:rPr>
                  <a:t>后，重建的下一步是膨胀该结果，然后用模板</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与其相“与”得到</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𝐷</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b="0" i="1" dirty="0" smtClean="0">
                                <a:latin typeface="Cambria Math"/>
                              </a:rPr>
                              <m:t>2</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a14:m>
                <a:r>
                  <a:rPr lang="zh-CN" altLang="en-US" sz="1600" dirty="0" smtClean="0">
                    <a:latin typeface="宋体" panose="02010600030101010101" pitchFamily="2" charset="-122"/>
                    <a:ea typeface="宋体" panose="02010600030101010101" pitchFamily="2" charset="-122"/>
                  </a:rPr>
                  <a:t>，</a:t>
                </a:r>
                <a:r>
                  <a:rPr lang="zh-CN" altLang="zh-CN" sz="1600" dirty="0"/>
                  <a:t> </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i="1" dirty="0">
                                <a:latin typeface="Cambria Math"/>
                              </a:rPr>
                              <m:t>2</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oMath>
                </a14:m>
                <a:r>
                  <a:rPr lang="zh-CN" altLang="en-US" sz="1600" dirty="0" smtClean="0">
                    <a:latin typeface="宋体" panose="02010600030101010101" pitchFamily="2" charset="-122"/>
                    <a:ea typeface="宋体" panose="02010600030101010101" pitchFamily="2" charset="-122"/>
                  </a:rPr>
                  <a:t>的膨胀结果与目标</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相“与”得到</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a:rPr>
                          <m:t>𝐷</m:t>
                        </m:r>
                      </m:e>
                      <m:sub>
                        <m:r>
                          <a:rPr lang="en-US" altLang="zh-CN" sz="1600" i="1" dirty="0">
                            <a:latin typeface="Cambria Math"/>
                          </a:rPr>
                          <m:t>𝐺</m:t>
                        </m:r>
                      </m:sub>
                      <m:sup>
                        <m:d>
                          <m:dPr>
                            <m:ctrlPr>
                              <a:rPr lang="zh-CN" altLang="zh-CN" sz="1600" i="1" dirty="0">
                                <a:latin typeface="Cambria Math" panose="02040503050406030204" pitchFamily="18" charset="0"/>
                              </a:rPr>
                            </m:ctrlPr>
                          </m:dPr>
                          <m:e>
                            <m:r>
                              <a:rPr lang="en-US" altLang="zh-CN" sz="1600" b="0" i="1" dirty="0" smtClean="0">
                                <a:latin typeface="Cambria Math"/>
                              </a:rPr>
                              <m:t>3</m:t>
                            </m:r>
                          </m:e>
                        </m:d>
                      </m:sup>
                    </m:sSubSup>
                    <m:d>
                      <m:dPr>
                        <m:ctrlPr>
                          <a:rPr lang="zh-CN" altLang="zh-CN" sz="1600" i="1" dirty="0">
                            <a:latin typeface="Cambria Math" panose="02040503050406030204" pitchFamily="18" charset="0"/>
                          </a:rPr>
                        </m:ctrlPr>
                      </m:dPr>
                      <m:e>
                        <m:r>
                          <a:rPr lang="en-US" altLang="zh-CN" sz="1600" i="1" dirty="0">
                            <a:latin typeface="Cambria Math"/>
                          </a:rPr>
                          <m:t>𝐹</m:t>
                        </m:r>
                      </m:e>
                    </m:d>
                  </m:oMath>
                </a14:m>
                <a:r>
                  <a:rPr lang="zh-CN" altLang="en-US" sz="1600" dirty="0" smtClean="0">
                    <a:latin typeface="宋体" panose="02010600030101010101" pitchFamily="2" charset="-122"/>
                    <a:ea typeface="宋体" panose="02010600030101010101" pitchFamily="2" charset="-122"/>
                  </a:rPr>
                  <a:t>，等等。重复这一过程，直至达到稳定</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3933056"/>
            <a:ext cx="4433887"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933056"/>
            <a:ext cx="1049338"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819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latin typeface="宋体" panose="02010600030101010101" pitchFamily="2" charset="-122"/>
                    <a:ea typeface="宋体" panose="02010600030101010101" pitchFamily="2" charset="-122"/>
                  </a:rPr>
                  <a:t>用腐蚀和膨胀的形态学重建</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依照类似的方法，模板图像</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对标记图像</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的腐蚀的形态学重建表示为</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𝐺</m:t>
                        </m:r>
                      </m:sub>
                      <m:sup>
                        <m:r>
                          <a:rPr lang="en-US" altLang="zh-CN" sz="1600" i="1" dirty="0">
                            <a:latin typeface="Cambria Math" panose="02040503050406030204" pitchFamily="18" charset="0"/>
                          </a:rPr>
                          <m:t>𝐸</m:t>
                        </m:r>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a14:m>
                <a:r>
                  <a:rPr lang="zh-CN" altLang="en-US" sz="1600" dirty="0" smtClean="0">
                    <a:latin typeface="宋体" panose="02010600030101010101" pitchFamily="2" charset="-122"/>
                    <a:ea typeface="宋体" panose="02010600030101010101" pitchFamily="2" charset="-122"/>
                  </a:rPr>
                  <a:t>，它被定义为</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关于</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的测地腐蚀，反复迭代直至达到稳定状态；即</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𝐺</m:t>
                          </m:r>
                        </m:sub>
                        <m:sup>
                          <m:r>
                            <a:rPr lang="en-US" altLang="zh-CN" sz="1600" i="1" dirty="0">
                              <a:latin typeface="Cambria Math" panose="02040503050406030204" pitchFamily="18" charset="0"/>
                            </a:rPr>
                            <m:t>𝐸</m:t>
                          </m:r>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m:oMathPara>
                </a14:m>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迭代</a:t>
                </a:r>
                <a:r>
                  <a:rPr lang="en-US" altLang="zh-CN" sz="1600" dirty="0" smtClean="0">
                    <a:latin typeface="宋体" panose="02010600030101010101" pitchFamily="2" charset="-122"/>
                    <a:ea typeface="宋体" panose="02010600030101010101" pitchFamily="2" charset="-122"/>
                  </a:rPr>
                  <a:t>k</a:t>
                </a:r>
                <a:r>
                  <a:rPr lang="zh-CN" altLang="en-US" sz="1600" dirty="0" smtClean="0">
                    <a:latin typeface="宋体" panose="02010600030101010101" pitchFamily="2" charset="-122"/>
                    <a:ea typeface="宋体" panose="02010600030101010101" pitchFamily="2" charset="-122"/>
                  </a:rPr>
                  <a:t>次，直至</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𝐺</m:t>
                        </m:r>
                      </m:sub>
                      <m: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𝑘</m:t>
                            </m:r>
                            <m:r>
                              <a:rPr lang="en-US" altLang="zh-CN" sz="1600" i="1" dirty="0">
                                <a:latin typeface="Cambria Math" panose="02040503050406030204" pitchFamily="18" charset="0"/>
                              </a:rPr>
                              <m:t>+1</m:t>
                            </m:r>
                          </m:e>
                        </m:d>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oMath>
                </a14:m>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膨胀和腐蚀形态学重建关于集合补集对偶</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7796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应用实例</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重建开操作：形态学开操作中，腐蚀会删除小的物体，而后续的膨胀会试图恢复遗留物体的形状。然而这种恢复的准确性高度依赖于物体的形状和所用结构元的相似性。重建开操作可正确地恢复腐蚀后所保留物体的形状。图像</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的大小为</a:t>
                </a:r>
                <a:r>
                  <a:rPr lang="en-US" altLang="zh-CN" sz="1600" dirty="0" smtClean="0">
                    <a:latin typeface="宋体" panose="02010600030101010101" pitchFamily="2" charset="-122"/>
                    <a:ea typeface="宋体" panose="02010600030101010101" pitchFamily="2" charset="-122"/>
                  </a:rPr>
                  <a:t>n</a:t>
                </a:r>
                <a:r>
                  <a:rPr lang="zh-CN" altLang="en-US" sz="1600" dirty="0" smtClean="0">
                    <a:latin typeface="宋体" panose="02010600030101010101" pitchFamily="2" charset="-122"/>
                    <a:ea typeface="宋体" panose="02010600030101010101" pitchFamily="2" charset="-122"/>
                  </a:rPr>
                  <a:t>的重建开操作，定义为来自</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的大小为</a:t>
                </a:r>
                <a:r>
                  <a:rPr lang="en-US" altLang="zh-CN" sz="1600" dirty="0" smtClean="0">
                    <a:latin typeface="宋体" panose="02010600030101010101" pitchFamily="2" charset="-122"/>
                    <a:ea typeface="宋体" panose="02010600030101010101" pitchFamily="2" charset="-122"/>
                  </a:rPr>
                  <a:t>n</a:t>
                </a:r>
                <a:r>
                  <a:rPr lang="zh-CN" altLang="en-US" sz="1600" dirty="0" smtClean="0">
                    <a:latin typeface="宋体" panose="02010600030101010101" pitchFamily="2" charset="-122"/>
                    <a:ea typeface="宋体" panose="02010600030101010101" pitchFamily="2" charset="-122"/>
                  </a:rPr>
                  <a:t>的腐蚀的</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的膨胀重建； 即</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𝑂</m:t>
                          </m:r>
                        </m:e>
                        <m:sub>
                          <m:r>
                            <a:rPr lang="en-US" altLang="zh-CN" sz="1600" i="1" dirty="0">
                              <a:latin typeface="Cambria Math" panose="02040503050406030204" pitchFamily="18" charset="0"/>
                            </a:rPr>
                            <m:t>𝑅</m:t>
                          </m:r>
                        </m:sub>
                        <m:sup>
                          <m:r>
                            <a:rPr lang="en-US" altLang="zh-CN" sz="1600" i="1" dirty="0">
                              <a:latin typeface="Cambria Math" panose="02040503050406030204" pitchFamily="18" charset="0"/>
                            </a:rPr>
                            <m:t>(</m:t>
                          </m:r>
                          <m:r>
                            <a:rPr lang="en-US" altLang="zh-CN" sz="1600" i="1" dirty="0">
                              <a:latin typeface="Cambria Math" panose="02040503050406030204" pitchFamily="18" charset="0"/>
                            </a:rPr>
                            <m:t>𝑛</m:t>
                          </m:r>
                          <m:r>
                            <a:rPr lang="en-US" altLang="zh-CN" sz="1600" i="1" dirty="0">
                              <a:latin typeface="Cambria Math" panose="02040503050406030204" pitchFamily="18" charset="0"/>
                            </a:rPr>
                            <m:t>)</m:t>
                          </m:r>
                        </m:sup>
                      </m:sSubSup>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𝐹</m:t>
                          </m:r>
                        </m:e>
                      </m:d>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𝐹</m:t>
                          </m:r>
                        </m:sub>
                        <m:sup>
                          <m:r>
                            <a:rPr lang="en-US" altLang="zh-CN" sz="1600" i="1" dirty="0">
                              <a:latin typeface="Cambria Math" panose="02040503050406030204" pitchFamily="18" charset="0"/>
                            </a:rPr>
                            <m:t>𝐷</m:t>
                          </m:r>
                        </m:sup>
                      </m:sSubSup>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r>
                        <a:rPr lang="en-US" altLang="zh-CN" sz="1600" i="1" dirty="0">
                          <a:latin typeface="Cambria Math" panose="02040503050406030204" pitchFamily="18" charset="0"/>
                        </a:rPr>
                        <m:t>𝑛𝐵</m:t>
                      </m:r>
                      <m:r>
                        <a:rPr lang="en-US" altLang="zh-CN" sz="1600" i="1" dirty="0">
                          <a:latin typeface="Cambria Math" panose="02040503050406030204" pitchFamily="18" charset="0"/>
                        </a:rPr>
                        <m:t>)]</m:t>
                      </m:r>
                    </m:oMath>
                  </m:oMathPara>
                </a14:m>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式中，</a:t>
                </a:r>
                <a14:m>
                  <m:oMath xmlns:m="http://schemas.openxmlformats.org/officeDocument/2006/math">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r>
                      <a:rPr lang="en-US" altLang="zh-CN" sz="1600" i="1" dirty="0">
                        <a:latin typeface="Cambria Math" panose="02040503050406030204" pitchFamily="18" charset="0"/>
                      </a:rPr>
                      <m:t>𝑛𝐵</m:t>
                    </m:r>
                    <m:r>
                      <a:rPr lang="en-US" altLang="zh-CN" sz="1600" i="1" dirty="0">
                        <a:latin typeface="Cambria Math" panose="02040503050406030204" pitchFamily="18" charset="0"/>
                      </a:rPr>
                      <m:t>)</m:t>
                    </m:r>
                  </m:oMath>
                </a14:m>
                <a:r>
                  <a:rPr lang="zh-CN" altLang="en-US" sz="1600" dirty="0" smtClean="0">
                    <a:latin typeface="宋体" panose="02010600030101010101" pitchFamily="2" charset="-122"/>
                    <a:ea typeface="宋体" panose="02010600030101010101" pitchFamily="2" charset="-122"/>
                  </a:rPr>
                  <a:t>表示</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对</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的</a:t>
                </a:r>
                <a:r>
                  <a:rPr lang="en-US" altLang="zh-CN" sz="1600" dirty="0" smtClean="0">
                    <a:latin typeface="宋体" panose="02010600030101010101" pitchFamily="2" charset="-122"/>
                    <a:ea typeface="宋体" panose="02010600030101010101" pitchFamily="2" charset="-122"/>
                  </a:rPr>
                  <a:t>n</a:t>
                </a:r>
                <a:r>
                  <a:rPr lang="zh-CN" altLang="en-US" sz="1600" dirty="0" smtClean="0">
                    <a:latin typeface="宋体" panose="02010600030101010101" pitchFamily="2" charset="-122"/>
                    <a:ea typeface="宋体" panose="02010600030101010101" pitchFamily="2" charset="-122"/>
                  </a:rPr>
                  <a:t>次腐蚀。对于重建闭操作，可写出类似的式子</a:t>
                </a:r>
                <a:endParaRPr lang="en-US" altLang="zh-CN" sz="1600" dirty="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    </a:t>
                </a:r>
                <a:endParaRPr lang="en-US" altLang="zh-CN" sz="1600" dirty="0" smtClean="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右图显示了重建开操作的</a:t>
                </a:r>
                <a:endParaRPr lang="en-US" altLang="zh-CN" sz="1600" dirty="0" smtClean="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一个例子，我们的兴趣是</a:t>
                </a:r>
                <a:endParaRPr lang="en-US" altLang="zh-CN" sz="1600" dirty="0" smtClean="0">
                  <a:latin typeface="宋体" panose="02010600030101010101" pitchFamily="2" charset="-122"/>
                  <a:ea typeface="宋体" panose="02010600030101010101" pitchFamily="2" charset="-122"/>
                </a:endParaRPr>
              </a:p>
              <a:p>
                <a:pPr marL="471487" lvl="1" indent="0">
                  <a:buNone/>
                </a:pPr>
                <a:r>
                  <a:rPr lang="zh-CN" altLang="en-US" sz="1600" dirty="0" smtClean="0">
                    <a:latin typeface="宋体" panose="02010600030101010101" pitchFamily="2" charset="-122"/>
                    <a:ea typeface="宋体" panose="02010600030101010101" pitchFamily="2" charset="-122"/>
                  </a:rPr>
                  <a:t>提取垂直笔画的长字符</a:t>
                </a:r>
                <a:endParaRPr lang="zh-CN" altLang="en-US" sz="16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356992"/>
            <a:ext cx="5202237"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795392"/>
            <a:ext cx="44386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7796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260227"/>
                <a:ext cx="8001000" cy="4967287"/>
              </a:xfrm>
            </p:spPr>
            <p:txBody>
              <a:bodyPr/>
              <a:lstStyle/>
              <a:p>
                <a:r>
                  <a:rPr lang="zh-CN" altLang="en-US" sz="2000" dirty="0" smtClean="0">
                    <a:latin typeface="宋体" panose="02010600030101010101" pitchFamily="2" charset="-122"/>
                    <a:ea typeface="宋体" panose="02010600030101010101" pitchFamily="2" charset="-122"/>
                  </a:rPr>
                  <a:t>应用实例</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填充孔洞：一个基于形态学重建的全自动化过程。令</a:t>
                </a:r>
                <a14:m>
                  <m:oMath xmlns:m="http://schemas.openxmlformats.org/officeDocument/2006/math">
                    <m:r>
                      <m:rPr>
                        <m:sty m:val="p"/>
                      </m:rPr>
                      <a:rPr lang="en-US" altLang="zh-CN" sz="1600" dirty="0">
                        <a:latin typeface="Cambria Math" panose="02040503050406030204" pitchFamily="18" charset="0"/>
                      </a:rPr>
                      <m:t>I</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x</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y</m:t>
                    </m:r>
                    <m:r>
                      <a:rPr lang="en-US" altLang="zh-CN" sz="1600" dirty="0">
                        <a:latin typeface="Cambria Math" panose="02040503050406030204" pitchFamily="18" charset="0"/>
                      </a:rPr>
                      <m:t>)</m:t>
                    </m:r>
                  </m:oMath>
                </a14:m>
                <a:r>
                  <a:rPr lang="zh-CN" altLang="en-US" sz="1600" dirty="0" smtClean="0">
                    <a:latin typeface="宋体" panose="02010600030101010101" pitchFamily="2" charset="-122"/>
                    <a:ea typeface="宋体" panose="02010600030101010101" pitchFamily="2" charset="-122"/>
                  </a:rPr>
                  <a:t>代表一幅二值图像，并假定我们形成了一幅标记图像</a:t>
                </a:r>
                <a:r>
                  <a:rPr lang="en-US" altLang="zh-CN" sz="1600" dirty="0" smtClean="0">
                    <a:latin typeface="宋体" panose="02010600030101010101" pitchFamily="2" charset="-122"/>
                    <a:ea typeface="宋体" panose="02010600030101010101" pitchFamily="2" charset="-122"/>
                  </a:rPr>
                  <a:t>F</a:t>
                </a:r>
                <a:r>
                  <a:rPr lang="zh-CN" altLang="en-US" sz="1600" dirty="0" smtClean="0">
                    <a:latin typeface="宋体" panose="02010600030101010101" pitchFamily="2" charset="-122"/>
                    <a:ea typeface="宋体" panose="02010600030101010101" pitchFamily="2" charset="-122"/>
                  </a:rPr>
                  <a:t>，除了在该图像的边界位置为</a:t>
                </a:r>
                <a:r>
                  <a:rPr lang="en-US" altLang="zh-CN" sz="1600" dirty="0" smtClean="0">
                    <a:latin typeface="宋体" panose="02010600030101010101" pitchFamily="2" charset="-122"/>
                    <a:ea typeface="宋体" panose="02010600030101010101" pitchFamily="2" charset="-122"/>
                  </a:rPr>
                  <a:t>1-I</a:t>
                </a:r>
                <a:r>
                  <a:rPr lang="zh-CN" altLang="en-US" sz="1600" dirty="0" smtClean="0">
                    <a:latin typeface="宋体" panose="02010600030101010101" pitchFamily="2" charset="-122"/>
                    <a:ea typeface="宋体" panose="02010600030101010101" pitchFamily="2" charset="-122"/>
                  </a:rPr>
                  <a:t>之外，在其他位置均为</a:t>
                </a:r>
                <a:r>
                  <a:rPr lang="en-US" altLang="zh-CN" sz="1600" dirty="0" smtClean="0">
                    <a:latin typeface="宋体" panose="02010600030101010101" pitchFamily="2" charset="-122"/>
                    <a:ea typeface="宋体" panose="02010600030101010101" pitchFamily="2" charset="-122"/>
                  </a:rPr>
                  <a:t>0</a:t>
                </a:r>
                <a:r>
                  <a:rPr lang="zh-CN" altLang="en-US" sz="1600" dirty="0" smtClean="0">
                    <a:latin typeface="宋体" panose="02010600030101010101" pitchFamily="2" charset="-122"/>
                    <a:ea typeface="宋体" panose="02010600030101010101" pitchFamily="2" charset="-122"/>
                  </a:rPr>
                  <a:t>，即</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r>
                        <m:rPr>
                          <m:sty m:val="p"/>
                        </m:rPr>
                        <a:rPr lang="en-US" altLang="zh-CN" sz="1600" dirty="0">
                          <a:latin typeface="Cambria Math" panose="02040503050406030204" pitchFamily="18" charset="0"/>
                        </a:rPr>
                        <m:t>F</m:t>
                      </m:r>
                      <m:d>
                        <m:dPr>
                          <m:ctrlPr>
                            <a:rPr lang="zh-CN" altLang="zh-CN" sz="1600" i="1" dirty="0">
                              <a:latin typeface="Cambria Math" panose="02040503050406030204" pitchFamily="18" charset="0"/>
                            </a:rPr>
                          </m:ctrlPr>
                        </m:dPr>
                        <m:e>
                          <m:r>
                            <m:rPr>
                              <m:sty m:val="p"/>
                            </m:rPr>
                            <a:rPr lang="en-US" altLang="zh-CN" sz="1600" dirty="0">
                              <a:latin typeface="Cambria Math" panose="02040503050406030204" pitchFamily="18" charset="0"/>
                            </a:rPr>
                            <m:t>x</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y</m:t>
                          </m:r>
                        </m:e>
                      </m:d>
                      <m:r>
                        <a:rPr lang="en-US" altLang="zh-CN" sz="1600" dirty="0">
                          <a:latin typeface="Cambria Math" panose="02040503050406030204" pitchFamily="18" charset="0"/>
                        </a:rPr>
                        <m:t>=</m:t>
                      </m:r>
                      <m:d>
                        <m:dPr>
                          <m:begChr m:val="{"/>
                          <m:endChr m:val=""/>
                          <m:ctrlPr>
                            <a:rPr lang="zh-CN" altLang="zh-CN" sz="1600" i="1" dirty="0">
                              <a:latin typeface="Cambria Math" panose="02040503050406030204" pitchFamily="18" charset="0"/>
                            </a:rPr>
                          </m:ctrlPr>
                        </m:dPr>
                        <m:e>
                          <m:eqArr>
                            <m:eqArrPr>
                              <m:ctrlPr>
                                <a:rPr lang="zh-CN" altLang="zh-CN" sz="1600" i="1" dirty="0">
                                  <a:latin typeface="Cambria Math" panose="02040503050406030204" pitchFamily="18" charset="0"/>
                                </a:rPr>
                              </m:ctrlPr>
                            </m:eqArrPr>
                            <m:e>
                              <m:r>
                                <a:rPr lang="en-US" altLang="zh-CN" sz="1600" i="1" dirty="0">
                                  <a:latin typeface="Cambria Math" panose="02040503050406030204" pitchFamily="18" charset="0"/>
                                </a:rPr>
                                <m:t>1−</m:t>
                              </m:r>
                              <m:r>
                                <a:rPr lang="en-US" altLang="zh-CN" sz="1600" i="1" dirty="0">
                                  <a:latin typeface="Cambria Math" panose="02040503050406030204" pitchFamily="18" charset="0"/>
                                </a:rPr>
                                <m:t>𝐼</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e>
                              </m:d>
                              <m:r>
                                <a:rPr lang="en-US" altLang="zh-CN" sz="1600" i="1" dirty="0">
                                  <a:latin typeface="Cambria Math" panose="02040503050406030204" pitchFamily="18" charset="0"/>
                                </a:rPr>
                                <m:t>,        </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e>
                              </m:d>
                              <m:r>
                                <a:rPr lang="zh-CN" altLang="zh-CN" sz="1600" i="1" dirty="0">
                                  <a:latin typeface="Cambria Math" panose="02040503050406030204" pitchFamily="18" charset="0"/>
                                </a:rPr>
                                <m:t>在</m:t>
                              </m:r>
                              <m:r>
                                <a:rPr lang="en-US" altLang="zh-CN" sz="1600" i="1" dirty="0">
                                  <a:latin typeface="Cambria Math" panose="02040503050406030204" pitchFamily="18" charset="0"/>
                                </a:rPr>
                                <m:t>𝐼</m:t>
                              </m:r>
                              <m:r>
                                <a:rPr lang="zh-CN" altLang="zh-CN" sz="1600" i="1" dirty="0">
                                  <a:latin typeface="Cambria Math" panose="02040503050406030204" pitchFamily="18" charset="0"/>
                                </a:rPr>
                                <m:t>的边界上</m:t>
                              </m:r>
                            </m:e>
                            <m:e>
                              <m:r>
                                <a:rPr lang="en-US" altLang="zh-CN" sz="1600" i="1" dirty="0">
                                  <a:latin typeface="Cambria Math" panose="02040503050406030204" pitchFamily="18" charset="0"/>
                                </a:rPr>
                                <m:t>0,               </m:t>
                              </m:r>
                              <m:r>
                                <a:rPr lang="zh-CN" altLang="zh-CN" sz="1600" i="1" dirty="0">
                                  <a:latin typeface="Cambria Math" panose="02040503050406030204" pitchFamily="18" charset="0"/>
                                </a:rPr>
                                <m:t>其他</m:t>
                              </m:r>
                            </m:e>
                          </m:eqArr>
                        </m:e>
                      </m:d>
                    </m:oMath>
                  </m:oMathPara>
                </a14:m>
                <a:endParaRPr lang="zh-CN" altLang="zh-CN" sz="1600" dirty="0"/>
              </a:p>
              <a:p>
                <a:pPr marL="471487" lvl="1" indent="0">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则 </a:t>
                </a:r>
                <a14:m>
                  <m:oMath xmlns:m="http://schemas.openxmlformats.org/officeDocument/2006/math">
                    <m:r>
                      <m:rPr>
                        <m:sty m:val="p"/>
                      </m:rPr>
                      <a:rPr lang="en-US" altLang="zh-CN" sz="1600" dirty="0">
                        <a:latin typeface="Cambria Math" panose="02040503050406030204" pitchFamily="18" charset="0"/>
                      </a:rPr>
                      <m:t>H</m:t>
                    </m:r>
                    <m:r>
                      <a:rPr lang="en-US" altLang="zh-CN" sz="1600" dirty="0">
                        <a:latin typeface="Cambria Math" panose="02040503050406030204" pitchFamily="18" charset="0"/>
                      </a:rPr>
                      <m:t>=</m:t>
                    </m:r>
                    <m:sSup>
                      <m:sSupPr>
                        <m:ctrlPr>
                          <a:rPr lang="zh-CN" altLang="zh-CN" sz="1600" i="1" dirty="0">
                            <a:latin typeface="Cambria Math" panose="02040503050406030204" pitchFamily="18" charset="0"/>
                          </a:rPr>
                        </m:ctrlPr>
                      </m:sSupPr>
                      <m:e>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sSup>
                              <m:sSupPr>
                                <m:ctrlPr>
                                  <a:rPr lang="zh-CN" altLang="zh-CN" sz="1600" i="1" dirty="0">
                                    <a:latin typeface="Cambria Math" panose="02040503050406030204" pitchFamily="18" charset="0"/>
                                  </a:rPr>
                                </m:ctrlPr>
                              </m:sSupPr>
                              <m:e>
                                <m:r>
                                  <a:rPr lang="en-US" altLang="zh-CN" sz="1600" i="1" dirty="0">
                                    <a:latin typeface="Cambria Math" panose="02040503050406030204" pitchFamily="18" charset="0"/>
                                  </a:rPr>
                                  <m:t>𝐼</m:t>
                                </m:r>
                              </m:e>
                              <m:sup>
                                <m:r>
                                  <a:rPr lang="en-US" altLang="zh-CN" sz="1600" i="1" dirty="0">
                                    <a:latin typeface="Cambria Math" panose="02040503050406030204" pitchFamily="18" charset="0"/>
                                  </a:rPr>
                                  <m:t>𝑐</m:t>
                                </m:r>
                              </m:sup>
                            </m:sSup>
                          </m:sub>
                          <m:sup>
                            <m:r>
                              <a:rPr lang="en-US" altLang="zh-CN" sz="1600" i="1" dirty="0">
                                <a:latin typeface="Cambria Math" panose="02040503050406030204" pitchFamily="18" charset="0"/>
                              </a:rPr>
                              <m:t>𝐷</m:t>
                            </m:r>
                          </m:sup>
                        </m:sSubSup>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e>
                      <m:sup>
                        <m:r>
                          <a:rPr lang="en-US" altLang="zh-CN" sz="1600" i="1" dirty="0">
                            <a:latin typeface="Cambria Math" panose="02040503050406030204" pitchFamily="18" charset="0"/>
                          </a:rPr>
                          <m:t>𝑐</m:t>
                        </m:r>
                      </m:sup>
                    </m:sSup>
                  </m:oMath>
                </a14:m>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是一幅等于</a:t>
                </a:r>
                <a:r>
                  <a:rPr lang="en-US" altLang="zh-CN" sz="1600" dirty="0" smtClean="0">
                    <a:latin typeface="宋体" panose="02010600030101010101" pitchFamily="2" charset="-122"/>
                    <a:ea typeface="宋体" panose="02010600030101010101" pitchFamily="2" charset="-122"/>
                  </a:rPr>
                  <a:t>I</a:t>
                </a:r>
                <a:r>
                  <a:rPr lang="zh-CN" altLang="en-US" sz="1600" dirty="0" smtClean="0">
                    <a:latin typeface="宋体" panose="02010600030101010101" pitchFamily="2" charset="-122"/>
                    <a:ea typeface="宋体" panose="02010600030101010101" pitchFamily="2" charset="-122"/>
                  </a:rPr>
                  <a:t>且所有孔洞都被填充的二值图像</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260227"/>
                <a:ext cx="8001000" cy="4967287"/>
              </a:xfrm>
              <a:blipFill rotWithShape="1">
                <a:blip r:embed="rId2"/>
                <a:stretch>
                  <a:fillRect l="-609" t="-613" r="-2970"/>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65" y="3271589"/>
            <a:ext cx="52768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6773" y="3271589"/>
            <a:ext cx="94297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4365" y="4573588"/>
            <a:ext cx="4946650" cy="228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662" y="4532064"/>
            <a:ext cx="98107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7796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9.1	</a:t>
            </a:r>
            <a:r>
              <a:rPr lang="zh-CN" altLang="en-US" sz="3600" dirty="0" smtClean="0"/>
              <a:t>预备知识</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mn-ea"/>
                  </a:rPr>
                  <a:t>数学形态学的语言是集合论。</a:t>
                </a:r>
                <a:r>
                  <a:rPr lang="zh-CN" altLang="en-US" sz="2000" dirty="0" smtClean="0">
                    <a:latin typeface="宋体" panose="02010600030101010101" pitchFamily="2" charset="-122"/>
                    <a:ea typeface="宋体" panose="02010600030101010101" pitchFamily="2" charset="-122"/>
                  </a:rPr>
                  <a:t>数学形态学中的集合表示图像中的对象。例如，在二值图像中，所有白色像素的集合是该图像的一个完整的形态学描述。问题集合是二维整数空间</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a:rPr>
                          <m:t>𝑍</m:t>
                        </m:r>
                      </m:e>
                      <m:sup>
                        <m:r>
                          <a:rPr lang="en-US" altLang="zh-CN" sz="2000" i="1" dirty="0">
                            <a:latin typeface="Cambria Math"/>
                          </a:rPr>
                          <m:t>2</m:t>
                        </m:r>
                      </m:sup>
                    </m:sSup>
                  </m:oMath>
                </a14:m>
                <a:r>
                  <a:rPr lang="zh-CN" altLang="en-US" sz="2000" dirty="0">
                    <a:latin typeface="宋体" panose="02010600030101010101" pitchFamily="2" charset="-122"/>
                    <a:ea typeface="宋体" panose="02010600030101010101" pitchFamily="2" charset="-122"/>
                  </a:rPr>
                  <a:t>的</a:t>
                </a:r>
                <a:r>
                  <a:rPr lang="zh-CN" altLang="en-US" sz="2000" dirty="0" smtClean="0">
                    <a:latin typeface="宋体" panose="02010600030101010101" pitchFamily="2" charset="-122"/>
                    <a:ea typeface="宋体" panose="02010600030101010101" pitchFamily="2" charset="-122"/>
                  </a:rPr>
                  <a:t>元素。</a:t>
                </a:r>
                <a:endParaRPr lang="en-US" altLang="zh-CN" sz="2000" dirty="0" smtClean="0">
                  <a:latin typeface="宋体" panose="02010600030101010101" pitchFamily="2" charset="-122"/>
                  <a:ea typeface="宋体" panose="02010600030101010101" pitchFamily="2" charset="-122"/>
                </a:endParaRPr>
              </a:p>
              <a:p>
                <a:r>
                  <a:rPr lang="zh-CN" altLang="en-US" sz="2000" dirty="0" smtClean="0"/>
                  <a:t>基本集合定义：</a:t>
                </a:r>
                <a:endParaRPr lang="en-US" altLang="zh-CN" sz="2000" dirty="0" smtClean="0"/>
              </a:p>
              <a:p>
                <a:pPr lvl="1"/>
                <a:r>
                  <a:rPr lang="zh-CN" altLang="en-US" sz="1600" dirty="0" smtClean="0">
                    <a:latin typeface="宋体" panose="02010600030101010101" pitchFamily="2" charset="-122"/>
                    <a:ea typeface="宋体" panose="02010600030101010101" pitchFamily="2" charset="-122"/>
                  </a:rPr>
                  <a:t>集合：用大写字母表示，空集记为</a:t>
                </a:r>
                <a:r>
                  <a:rPr kumimoji="0" lang="zh-CN" altLang="en-US" sz="1600" dirty="0" smtClean="0">
                    <a:ea typeface="宋体" pitchFamily="2" charset="-122"/>
                    <a:sym typeface="Symbol" pitchFamily="18" charset="2"/>
                  </a:rPr>
                  <a:t></a:t>
                </a:r>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元素：用小写字母表示</a:t>
                </a:r>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子集：</a:t>
                </a:r>
                <a:r>
                  <a:rPr lang="en-US" altLang="zh-CN" sz="1600" dirty="0"/>
                  <a:t> </a:t>
                </a:r>
                <a14:m>
                  <m:oMath xmlns:m="http://schemas.openxmlformats.org/officeDocument/2006/math">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oMath>
                </a14:m>
                <a:endParaRPr lang="zh-CN" altLang="zh-CN" sz="1600" dirty="0"/>
              </a:p>
              <a:p>
                <a:pPr lvl="1"/>
                <a:r>
                  <a:rPr kumimoji="0" lang="zh-CN" altLang="en-US" sz="1600" dirty="0" smtClean="0">
                    <a:ea typeface="宋体" pitchFamily="2" charset="-122"/>
                    <a:sym typeface="Symbol" pitchFamily="18" charset="2"/>
                  </a:rPr>
                  <a:t>并集：</a:t>
                </a:r>
                <a:r>
                  <a:rPr lang="en-US" altLang="zh-CN" sz="1600" dirty="0"/>
                  <a:t> </a:t>
                </a:r>
                <a14:m>
                  <m:oMath xmlns:m="http://schemas.openxmlformats.org/officeDocument/2006/math">
                    <m:r>
                      <m:rPr>
                        <m:sty m:val="p"/>
                      </m:rPr>
                      <a:rPr lang="en-US" altLang="zh-CN" sz="1600" dirty="0">
                        <a:latin typeface="Cambria Math" panose="02040503050406030204" pitchFamily="18" charset="0"/>
                      </a:rPr>
                      <m:t>C</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oMath>
                </a14:m>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交集：</a:t>
                </a:r>
                <a:r>
                  <a:rPr lang="en-US" altLang="zh-CN" sz="1600" dirty="0"/>
                  <a:t> </a:t>
                </a:r>
                <a14:m>
                  <m:oMath xmlns:m="http://schemas.openxmlformats.org/officeDocument/2006/math">
                    <m:r>
                      <m:rPr>
                        <m:sty m:val="p"/>
                      </m:rPr>
                      <a:rPr lang="en-US" altLang="zh-CN" sz="1600" dirty="0">
                        <a:latin typeface="Cambria Math" panose="02040503050406030204" pitchFamily="18" charset="0"/>
                      </a:rPr>
                      <m:t>D</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oMath>
                </a14:m>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补集：</a:t>
                </a:r>
                <a14:m>
                  <m:oMath xmlns:m="http://schemas.openxmlformats.org/officeDocument/2006/math">
                    <m:sSup>
                      <m:sSupPr>
                        <m:ctrlPr>
                          <a:rPr lang="zh-CN" altLang="zh-CN" sz="1600" i="1" dirty="0">
                            <a:latin typeface="Cambria Math" panose="02040503050406030204" pitchFamily="18" charset="0"/>
                          </a:rPr>
                        </m:ctrlPr>
                      </m:sSupPr>
                      <m:e>
                        <m:r>
                          <a:rPr lang="en-US" altLang="zh-CN" sz="1600" i="1" dirty="0">
                            <a:latin typeface="Cambria Math" panose="02040503050406030204" pitchFamily="18" charset="0"/>
                          </a:rPr>
                          <m:t>𝐴</m:t>
                        </m:r>
                      </m:e>
                      <m:sup>
                        <m:r>
                          <a:rPr lang="en-US" altLang="zh-CN" sz="1600" i="1" dirty="0">
                            <a:latin typeface="Cambria Math" panose="02040503050406030204" pitchFamily="18" charset="0"/>
                          </a:rPr>
                          <m:t>𝑐</m:t>
                        </m:r>
                      </m:sup>
                    </m:sSup>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𝐴</m:t>
                    </m:r>
                    <m:r>
                      <a:rPr lang="en-US" altLang="zh-CN" sz="1600" i="1" dirty="0">
                        <a:latin typeface="Cambria Math" panose="02040503050406030204" pitchFamily="18" charset="0"/>
                      </a:rPr>
                      <m:t>}</m:t>
                    </m:r>
                  </m:oMath>
                </a14:m>
                <a:endParaRPr lang="zh-CN" altLang="zh-CN" sz="1600" dirty="0"/>
              </a:p>
              <a:p>
                <a:pPr lvl="1"/>
                <a:r>
                  <a:rPr kumimoji="0" lang="zh-CN" altLang="en-US" sz="1600" dirty="0" smtClean="0">
                    <a:ea typeface="宋体" pitchFamily="2" charset="-122"/>
                    <a:sym typeface="Symbol" pitchFamily="18" charset="2"/>
                  </a:rPr>
                  <a:t>位移：</a:t>
                </a:r>
                <a14:m>
                  <m:oMath xmlns:m="http://schemas.openxmlformats.org/officeDocument/2006/math">
                    <m:sSub>
                      <m:sSubPr>
                        <m:ctrlPr>
                          <a:rPr lang="zh-CN" altLang="zh-CN" sz="1600" i="1" dirty="0">
                            <a:latin typeface="Cambria Math" panose="02040503050406030204" pitchFamily="18" charset="0"/>
                          </a:rPr>
                        </m:ctrlPr>
                      </m:sSubPr>
                      <m:e>
                        <m:r>
                          <a:rPr lang="en-US" altLang="zh-CN" sz="1600" i="1" dirty="0">
                            <a:latin typeface="Cambria Math" panose="02040503050406030204" pitchFamily="18" charset="0"/>
                          </a:rPr>
                          <m:t>(</m:t>
                        </m:r>
                        <m:r>
                          <a:rPr lang="en-US" altLang="zh-CN" sz="1600" i="1" dirty="0">
                            <a:latin typeface="Cambria Math" panose="02040503050406030204" pitchFamily="18" charset="0"/>
                          </a:rPr>
                          <m:t>𝐴</m:t>
                        </m:r>
                        <m:r>
                          <a:rPr lang="en-US" altLang="zh-CN" sz="1600" i="1" dirty="0">
                            <a:latin typeface="Cambria Math" panose="02040503050406030204" pitchFamily="18" charset="0"/>
                          </a:rPr>
                          <m:t>)</m:t>
                        </m:r>
                      </m:e>
                      <m:sub>
                        <m:r>
                          <a:rPr lang="en-US" altLang="zh-CN" sz="1600" i="1" dirty="0">
                            <a:latin typeface="Cambria Math" panose="02040503050406030204" pitchFamily="18" charset="0"/>
                          </a:rPr>
                          <m:t>𝑥</m:t>
                        </m:r>
                      </m:sub>
                    </m:sSub>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r>
                      <a:rPr lang="en-US" altLang="zh-CN" sz="1600" i="1" dirty="0">
                        <a:latin typeface="Cambria Math" panose="02040503050406030204" pitchFamily="18" charset="0"/>
                      </a:rPr>
                      <m:t>=</m:t>
                    </m:r>
                    <m:r>
                      <a:rPr lang="en-US" altLang="zh-CN" sz="1600" i="1" dirty="0">
                        <a:latin typeface="Cambria Math" panose="02040503050406030204" pitchFamily="18" charset="0"/>
                      </a:rPr>
                      <m:t>𝑎</m:t>
                    </m:r>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𝑎</m:t>
                    </m:r>
                    <m:r>
                      <a:rPr lang="en-US" altLang="zh-CN" sz="1600" i="1" dirty="0">
                        <a:latin typeface="Cambria Math" panose="02040503050406030204" pitchFamily="18" charset="0"/>
                      </a:rPr>
                      <m:t>∈</m:t>
                    </m:r>
                    <m:r>
                      <a:rPr lang="en-US" altLang="zh-CN" sz="1600" i="1" dirty="0">
                        <a:latin typeface="Cambria Math" panose="02040503050406030204" pitchFamily="18" charset="0"/>
                      </a:rPr>
                      <m:t>𝐴</m:t>
                    </m:r>
                    <m:r>
                      <a:rPr lang="en-US" altLang="zh-CN" sz="1600" i="1" dirty="0">
                        <a:latin typeface="Cambria Math" panose="02040503050406030204" pitchFamily="18" charset="0"/>
                      </a:rPr>
                      <m:t>}</m:t>
                    </m:r>
                  </m:oMath>
                </a14:m>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映像：</a:t>
                </a:r>
                <a14:m>
                  <m:oMath xmlns:m="http://schemas.openxmlformats.org/officeDocument/2006/math">
                    <m:acc>
                      <m:accPr>
                        <m:chr m:val="̂"/>
                        <m:ctrlPr>
                          <a:rPr lang="zh-CN" altLang="zh-CN" sz="1600" i="1" dirty="0">
                            <a:latin typeface="Cambria Math" panose="02040503050406030204" pitchFamily="18" charset="0"/>
                          </a:rPr>
                        </m:ctrlPr>
                      </m:accPr>
                      <m:e>
                        <m:r>
                          <a:rPr lang="en-US" altLang="zh-CN" sz="1600" i="1" dirty="0">
                            <a:latin typeface="Cambria Math" panose="02040503050406030204" pitchFamily="18" charset="0"/>
                          </a:rPr>
                          <m:t>𝐴</m:t>
                        </m:r>
                      </m:e>
                    </m:acc>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𝑎</m:t>
                    </m:r>
                    <m:r>
                      <a:rPr lang="en-US" altLang="zh-CN" sz="1600" i="1" dirty="0">
                        <a:latin typeface="Cambria Math" panose="02040503050406030204" pitchFamily="18" charset="0"/>
                      </a:rPr>
                      <m:t>,</m:t>
                    </m:r>
                    <m:r>
                      <a:rPr lang="en-US" altLang="zh-CN" sz="1600" i="1" dirty="0">
                        <a:latin typeface="Cambria Math" panose="02040503050406030204" pitchFamily="18" charset="0"/>
                      </a:rPr>
                      <m:t>𝑎</m:t>
                    </m:r>
                    <m:r>
                      <a:rPr lang="en-US" altLang="zh-CN" sz="1600" i="1" dirty="0">
                        <a:latin typeface="Cambria Math" panose="02040503050406030204" pitchFamily="18" charset="0"/>
                      </a:rPr>
                      <m:t>∈</m:t>
                    </m:r>
                    <m:r>
                      <a:rPr lang="en-US" altLang="zh-CN" sz="1600" i="1" dirty="0">
                        <a:latin typeface="Cambria Math" panose="02040503050406030204" pitchFamily="18" charset="0"/>
                      </a:rPr>
                      <m:t>𝐴</m:t>
                    </m:r>
                    <m:r>
                      <a:rPr lang="en-US" altLang="zh-CN" sz="1600" i="1" dirty="0">
                        <a:latin typeface="Cambria Math" panose="02040503050406030204" pitchFamily="18" charset="0"/>
                      </a:rPr>
                      <m:t>}</m:t>
                    </m:r>
                  </m:oMath>
                </a14:m>
                <a:endParaRPr kumimoji="0" lang="en-US" altLang="zh-CN" sz="1600" dirty="0" smtClean="0">
                  <a:ea typeface="宋体" pitchFamily="2" charset="-122"/>
                  <a:sym typeface="Symbol" pitchFamily="18" charset="2"/>
                </a:endParaRPr>
              </a:p>
              <a:p>
                <a:pPr lvl="1"/>
                <a:r>
                  <a:rPr kumimoji="0" lang="zh-CN" altLang="en-US" sz="1600" dirty="0" smtClean="0">
                    <a:ea typeface="宋体" pitchFamily="2" charset="-122"/>
                    <a:sym typeface="Symbol" pitchFamily="18" charset="2"/>
                  </a:rPr>
                  <a:t>差集：</a:t>
                </a:r>
                <a14:m>
                  <m:oMath xmlns:m="http://schemas.openxmlformats.org/officeDocument/2006/math">
                    <m:r>
                      <m:rPr>
                        <m:sty m:val="p"/>
                      </m:rPr>
                      <a:rPr lang="en-US" altLang="zh-CN" sz="1600" dirty="0">
                        <a:latin typeface="Cambria Math" panose="02040503050406030204" pitchFamily="18" charset="0"/>
                      </a:rPr>
                      <m:t>A</m:t>
                    </m:r>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r>
                      <a:rPr lang="en-US" altLang="zh-CN" sz="1600" dirty="0">
                        <a:latin typeface="Cambria Math" panose="02040503050406030204" pitchFamily="18" charset="0"/>
                      </a:rPr>
                      <m:t>=</m:t>
                    </m:r>
                    <m:d>
                      <m:dPr>
                        <m:begChr m:val="{"/>
                        <m:endChr m:val="}"/>
                        <m:ctrlPr>
                          <a:rPr lang="zh-CN" altLang="zh-CN" sz="1600" i="1" dirty="0">
                            <a:latin typeface="Cambria Math" panose="02040503050406030204" pitchFamily="18" charset="0"/>
                          </a:rPr>
                        </m:ctrlPr>
                      </m:dPr>
                      <m:e>
                        <m:r>
                          <m:rPr>
                            <m:sty m:val="p"/>
                          </m:rPr>
                          <a:rPr lang="en-US" altLang="zh-CN" sz="1600" dirty="0">
                            <a:latin typeface="Cambria Math" panose="02040503050406030204" pitchFamily="18" charset="0"/>
                          </a:rPr>
                          <m:t>x</m:t>
                        </m:r>
                      </m:e>
                      <m:e>
                        <m:r>
                          <m:rPr>
                            <m:sty m:val="p"/>
                          </m:rPr>
                          <a:rPr lang="en-US" altLang="zh-CN" sz="1600" dirty="0">
                            <a:latin typeface="Cambria Math" panose="02040503050406030204" pitchFamily="18" charset="0"/>
                          </a:rPr>
                          <m:t>x</m:t>
                        </m:r>
                        <m:r>
                          <a:rPr lang="en-US" altLang="zh-CN" sz="1600" i="1" dirty="0">
                            <a:latin typeface="Cambria Math" panose="02040503050406030204" pitchFamily="18" charset="0"/>
                          </a:rPr>
                          <m:t>∈</m:t>
                        </m:r>
                        <m:r>
                          <a:rPr lang="en-US" altLang="zh-CN" sz="1600" i="1" dirty="0">
                            <a:latin typeface="Cambria Math" panose="02040503050406030204" pitchFamily="18" charset="0"/>
                          </a:rPr>
                          <m:t>𝐴</m:t>
                        </m:r>
                        <m:r>
                          <a:rPr lang="en-US" altLang="zh-CN" sz="1600" i="1" dirty="0">
                            <a:latin typeface="Cambria Math" panose="02040503050406030204" pitchFamily="18" charset="0"/>
                          </a:rPr>
                          <m:t>,</m:t>
                        </m:r>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𝐵</m:t>
                        </m:r>
                      </m:e>
                    </m:d>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A</m:t>
                    </m:r>
                    <m:r>
                      <a:rPr lang="en-US" altLang="zh-CN" sz="1600" dirty="0">
                        <a:latin typeface="Cambria Math" panose="02040503050406030204" pitchFamily="18" charset="0"/>
                      </a:rPr>
                      <m:t>⋂</m:t>
                    </m:r>
                    <m:sSup>
                      <m:sSupPr>
                        <m:ctrlPr>
                          <a:rPr lang="zh-CN" altLang="zh-CN" sz="1600" i="1" dirty="0">
                            <a:latin typeface="Cambria Math" panose="02040503050406030204" pitchFamily="18" charset="0"/>
                          </a:rPr>
                        </m:ctrlPr>
                      </m:sSupPr>
                      <m:e>
                        <m:r>
                          <a:rPr lang="en-US" altLang="zh-CN" sz="1600" i="1" dirty="0">
                            <a:latin typeface="Cambria Math" panose="02040503050406030204" pitchFamily="18" charset="0"/>
                          </a:rPr>
                          <m:t>𝐵</m:t>
                        </m:r>
                      </m:e>
                      <m:sup>
                        <m:r>
                          <a:rPr lang="en-US" altLang="zh-CN" sz="1600" i="1" dirty="0">
                            <a:latin typeface="Cambria Math" panose="02040503050406030204" pitchFamily="18" charset="0"/>
                          </a:rPr>
                          <m:t>𝑐</m:t>
                        </m:r>
                      </m:sup>
                    </m:sSup>
                  </m:oMath>
                </a14:m>
                <a:endParaRPr lang="en-US" altLang="zh-CN" sz="1600" dirty="0" smtClean="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686" t="-613"/>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extLst>
              <p:ext uri="{D42A27DB-BD31-4B8C-83A1-F6EECF244321}">
                <p14:modId xmlns:p14="http://schemas.microsoft.com/office/powerpoint/2010/main" val="1077297772"/>
              </p:ext>
            </p:extLst>
          </p:nvPr>
        </p:nvGraphicFramePr>
        <p:xfrm>
          <a:off x="1115616" y="5373216"/>
          <a:ext cx="5611813" cy="1368425"/>
        </p:xfrm>
        <a:graphic>
          <a:graphicData uri="http://schemas.openxmlformats.org/presentationml/2006/ole">
            <mc:AlternateContent xmlns:mc="http://schemas.openxmlformats.org/markup-compatibility/2006">
              <mc:Choice xmlns:v="urn:schemas-microsoft-com:vml" Requires="v">
                <p:oleObj spid="_x0000_s17578" name="Microsoft Drawing" r:id="rId4" imgW="4330700" imgH="1054100" progId="MSDraw">
                  <p:embed/>
                </p:oleObj>
              </mc:Choice>
              <mc:Fallback>
                <p:oleObj name="Microsoft Drawing" r:id="rId4" imgW="4330700" imgH="1054100" progId="MSDraw">
                  <p:embed/>
                  <p:pic>
                    <p:nvPicPr>
                      <p:cNvPr id="0" name="Object 8"/>
                      <p:cNvPicPr>
                        <a:picLocks noChangeAspect="1" noChangeArrowheads="1"/>
                      </p:cNvPicPr>
                      <p:nvPr/>
                    </p:nvPicPr>
                    <p:blipFill>
                      <a:blip r:embed="rId5">
                        <a:lum bright="-10000"/>
                        <a:extLst>
                          <a:ext uri="{28A0092B-C50C-407E-A947-70E740481C1C}">
                            <a14:useLocalDpi xmlns:a14="http://schemas.microsoft.com/office/drawing/2010/main" val="0"/>
                          </a:ext>
                        </a:extLst>
                      </a:blip>
                      <a:srcRect/>
                      <a:stretch>
                        <a:fillRect/>
                      </a:stretch>
                    </p:blipFill>
                    <p:spPr bwMode="auto">
                      <a:xfrm>
                        <a:off x="1115616" y="5373216"/>
                        <a:ext cx="56118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904732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9.5.9	</a:t>
            </a:r>
            <a:r>
              <a:rPr lang="zh-CN" altLang="en-US" dirty="0"/>
              <a:t>形态学重建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应用实例</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边界清除：针对后续形状分析的图像物体提取是自动图像处理的基本任务。删除接触边界的物体的算法是一个很有用的工具，因为：（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）它可以用于屏蔽图像，以便对进一步处理只保留完整的物体，或者（</a:t>
                </a:r>
                <a:r>
                  <a:rPr lang="en-US" altLang="zh-CN" sz="1600" dirty="0" smtClean="0">
                    <a:latin typeface="宋体" panose="02010600030101010101" pitchFamily="2" charset="-122"/>
                    <a:ea typeface="宋体" panose="02010600030101010101" pitchFamily="2" charset="-122"/>
                  </a:rPr>
                  <a:t>2</a:t>
                </a:r>
                <a:r>
                  <a:rPr lang="zh-CN" altLang="en-US" sz="1600" dirty="0" smtClean="0">
                    <a:latin typeface="宋体" panose="02010600030101010101" pitchFamily="2" charset="-122"/>
                    <a:ea typeface="宋体" panose="02010600030101010101" pitchFamily="2" charset="-122"/>
                  </a:rPr>
                  <a:t>）它可用作在视野中存在部分物体的一个信号。现在提出一个基于形态学重建的边界清除过程。我们用原图像作为模板，并使用下面的标记图像：</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r>
                        <m:rPr>
                          <m:sty m:val="p"/>
                        </m:rPr>
                        <a:rPr lang="en-US" altLang="zh-CN" sz="1600" dirty="0">
                          <a:latin typeface="Cambria Math" panose="02040503050406030204" pitchFamily="18" charset="0"/>
                        </a:rPr>
                        <m:t>F</m:t>
                      </m:r>
                      <m:d>
                        <m:dPr>
                          <m:ctrlPr>
                            <a:rPr lang="zh-CN" altLang="zh-CN" sz="1600" i="1" dirty="0">
                              <a:latin typeface="Cambria Math" panose="02040503050406030204" pitchFamily="18" charset="0"/>
                            </a:rPr>
                          </m:ctrlPr>
                        </m:dPr>
                        <m:e>
                          <m:r>
                            <m:rPr>
                              <m:sty m:val="p"/>
                            </m:rPr>
                            <a:rPr lang="en-US" altLang="zh-CN" sz="1600" dirty="0">
                              <a:latin typeface="Cambria Math" panose="02040503050406030204" pitchFamily="18" charset="0"/>
                            </a:rPr>
                            <m:t>x</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y</m:t>
                          </m:r>
                        </m:e>
                      </m:d>
                      <m:r>
                        <a:rPr lang="en-US" altLang="zh-CN" sz="1600" dirty="0">
                          <a:latin typeface="Cambria Math" panose="02040503050406030204" pitchFamily="18" charset="0"/>
                        </a:rPr>
                        <m:t>=</m:t>
                      </m:r>
                      <m:d>
                        <m:dPr>
                          <m:begChr m:val="{"/>
                          <m:endChr m:val=""/>
                          <m:ctrlPr>
                            <a:rPr lang="zh-CN" altLang="zh-CN" sz="1600" i="1" dirty="0">
                              <a:latin typeface="Cambria Math" panose="02040503050406030204" pitchFamily="18" charset="0"/>
                            </a:rPr>
                          </m:ctrlPr>
                        </m:dPr>
                        <m:e>
                          <m:eqArr>
                            <m:eqArrPr>
                              <m:ctrlPr>
                                <a:rPr lang="zh-CN" altLang="zh-CN" sz="1600" i="1" dirty="0">
                                  <a:latin typeface="Cambria Math" panose="02040503050406030204" pitchFamily="18" charset="0"/>
                                </a:rPr>
                              </m:ctrlPr>
                            </m:eqArrPr>
                            <m:e>
                              <m:r>
                                <a:rPr lang="en-US" altLang="zh-CN" sz="1600" i="1" dirty="0">
                                  <a:latin typeface="Cambria Math" panose="02040503050406030204" pitchFamily="18" charset="0"/>
                                </a:rPr>
                                <m:t>𝐼</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e>
                              </m:d>
                              <m:r>
                                <a:rPr lang="en-US" altLang="zh-CN" sz="1600" i="1" dirty="0">
                                  <a:latin typeface="Cambria Math" panose="02040503050406030204" pitchFamily="18" charset="0"/>
                                </a:rPr>
                                <m:t>,        </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𝑥</m:t>
                                  </m:r>
                                  <m:r>
                                    <a:rPr lang="en-US" altLang="zh-CN" sz="1600" i="1" dirty="0">
                                      <a:latin typeface="Cambria Math" panose="02040503050406030204" pitchFamily="18" charset="0"/>
                                    </a:rPr>
                                    <m:t>,</m:t>
                                  </m:r>
                                  <m:r>
                                    <a:rPr lang="en-US" altLang="zh-CN" sz="1600" i="1" dirty="0">
                                      <a:latin typeface="Cambria Math" panose="02040503050406030204" pitchFamily="18" charset="0"/>
                                    </a:rPr>
                                    <m:t>𝑦</m:t>
                                  </m:r>
                                </m:e>
                              </m:d>
                              <m:r>
                                <a:rPr lang="zh-CN" altLang="zh-CN" sz="1600" i="1" dirty="0">
                                  <a:latin typeface="Cambria Math" panose="02040503050406030204" pitchFamily="18" charset="0"/>
                                </a:rPr>
                                <m:t>在</m:t>
                              </m:r>
                              <m:r>
                                <a:rPr lang="en-US" altLang="zh-CN" sz="1600" i="1" dirty="0">
                                  <a:latin typeface="Cambria Math" panose="02040503050406030204" pitchFamily="18" charset="0"/>
                                </a:rPr>
                                <m:t>𝐼</m:t>
                              </m:r>
                              <m:r>
                                <a:rPr lang="zh-CN" altLang="zh-CN" sz="1600" i="1" dirty="0">
                                  <a:latin typeface="Cambria Math" panose="02040503050406030204" pitchFamily="18" charset="0"/>
                                </a:rPr>
                                <m:t>的边界上</m:t>
                              </m:r>
                            </m:e>
                            <m:e>
                              <m:r>
                                <a:rPr lang="en-US" altLang="zh-CN" sz="1600" i="1" dirty="0">
                                  <a:latin typeface="Cambria Math" panose="02040503050406030204" pitchFamily="18" charset="0"/>
                                </a:rPr>
                                <m:t>0,                        </m:t>
                              </m:r>
                              <m:r>
                                <a:rPr lang="zh-CN" altLang="zh-CN" sz="1600" i="1" dirty="0">
                                  <a:latin typeface="Cambria Math" panose="02040503050406030204" pitchFamily="18" charset="0"/>
                                </a:rPr>
                                <m:t>其他</m:t>
                              </m:r>
                            </m:e>
                          </m:eqArr>
                        </m:e>
                      </m:d>
                    </m:oMath>
                  </m:oMathPara>
                </a14:m>
                <a:endParaRPr lang="en-US" altLang="zh-CN" sz="1600" dirty="0" smtClean="0"/>
              </a:p>
              <a:p>
                <a:pPr marL="471487" lvl="1" indent="0">
                  <a:buNone/>
                </a:pPr>
                <a:r>
                  <a:rPr lang="en-US" altLang="zh-CN" sz="1600" dirty="0"/>
                  <a:t> </a:t>
                </a:r>
                <a:r>
                  <a:rPr lang="en-US" altLang="zh-CN" sz="1600" dirty="0" smtClean="0"/>
                  <a:t>       </a:t>
                </a:r>
                <a:r>
                  <a:rPr lang="zh-CN" altLang="en-US" sz="1600" dirty="0" smtClean="0">
                    <a:latin typeface="宋体" panose="02010600030101010101" pitchFamily="2" charset="-122"/>
                    <a:ea typeface="宋体" panose="02010600030101010101" pitchFamily="2" charset="-122"/>
                  </a:rPr>
                  <a:t>边界清除算法首先计算形态学重建</a:t>
                </a:r>
                <a14:m>
                  <m:oMath xmlns:m="http://schemas.openxmlformats.org/officeDocument/2006/math">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𝐼</m:t>
                        </m:r>
                      </m:sub>
                      <m:sup>
                        <m:r>
                          <a:rPr lang="en-US" altLang="zh-CN" sz="1600" i="1" dirty="0">
                            <a:latin typeface="Cambria Math" panose="02040503050406030204" pitchFamily="18" charset="0"/>
                          </a:rPr>
                          <m:t>𝐷</m:t>
                        </m:r>
                      </m:sup>
                    </m:sSubSup>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oMath>
                </a14:m>
                <a:r>
                  <a:rPr lang="zh-CN" altLang="en-US" sz="1600" dirty="0" smtClean="0">
                    <a:latin typeface="宋体" panose="02010600030101010101" pitchFamily="2" charset="-122"/>
                    <a:ea typeface="宋体" panose="02010600030101010101" pitchFamily="2" charset="-122"/>
                  </a:rPr>
                  <a:t>，然后计算差</a:t>
                </a:r>
                <a14:m>
                  <m:oMath xmlns:m="http://schemas.openxmlformats.org/officeDocument/2006/math">
                    <m:r>
                      <m:rPr>
                        <m:sty m:val="p"/>
                      </m:rPr>
                      <a:rPr lang="en-US" altLang="zh-CN" sz="1600" dirty="0">
                        <a:latin typeface="Cambria Math" panose="02040503050406030204" pitchFamily="18" charset="0"/>
                      </a:rPr>
                      <m:t>X</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I</m:t>
                    </m:r>
                    <m:r>
                      <a:rPr lang="en-US" altLang="zh-CN" sz="1600" i="1" dirty="0">
                        <a:latin typeface="Cambria Math" panose="02040503050406030204" pitchFamily="18" charset="0"/>
                      </a:rPr>
                      <m:t>−</m:t>
                    </m:r>
                    <m:sSubSup>
                      <m:sSubSupPr>
                        <m:ctrlPr>
                          <a:rPr lang="zh-CN" altLang="zh-CN" sz="1600" i="1" dirty="0">
                            <a:latin typeface="Cambria Math" panose="02040503050406030204" pitchFamily="18" charset="0"/>
                          </a:rPr>
                        </m:ctrlPr>
                      </m:sSubSupPr>
                      <m:e>
                        <m:r>
                          <a:rPr lang="en-US" altLang="zh-CN" sz="1600" i="1" dirty="0">
                            <a:latin typeface="Cambria Math" panose="02040503050406030204" pitchFamily="18" charset="0"/>
                          </a:rPr>
                          <m:t>𝑅</m:t>
                        </m:r>
                      </m:e>
                      <m:sub>
                        <m:r>
                          <a:rPr lang="en-US" altLang="zh-CN" sz="1600" i="1" dirty="0">
                            <a:latin typeface="Cambria Math" panose="02040503050406030204" pitchFamily="18" charset="0"/>
                          </a:rPr>
                          <m:t>𝐼</m:t>
                        </m:r>
                      </m:sub>
                      <m:sup>
                        <m:r>
                          <a:rPr lang="en-US" altLang="zh-CN" sz="1600" i="1" dirty="0">
                            <a:latin typeface="Cambria Math" panose="02040503050406030204" pitchFamily="18" charset="0"/>
                          </a:rPr>
                          <m:t>𝐷</m:t>
                        </m:r>
                      </m:sup>
                    </m:sSubSup>
                    <m:r>
                      <a:rPr lang="en-US" altLang="zh-CN" sz="1600" i="1" dirty="0">
                        <a:latin typeface="Cambria Math" panose="02040503050406030204" pitchFamily="18" charset="0"/>
                      </a:rPr>
                      <m:t>(</m:t>
                    </m:r>
                    <m:r>
                      <a:rPr lang="en-US" altLang="zh-CN" sz="1600" i="1" dirty="0">
                        <a:latin typeface="Cambria Math" panose="02040503050406030204" pitchFamily="18" charset="0"/>
                      </a:rPr>
                      <m:t>𝐹</m:t>
                    </m:r>
                    <m:r>
                      <a:rPr lang="en-US" altLang="zh-CN" sz="1600" i="1" dirty="0">
                        <a:latin typeface="Cambria Math" panose="02040503050406030204" pitchFamily="18" charset="0"/>
                      </a:rPr>
                      <m:t>)</m:t>
                    </m:r>
                  </m:oMath>
                </a14:m>
                <a:r>
                  <a:rPr lang="zh-CN" altLang="en-US" sz="1600" dirty="0" smtClean="0">
                    <a:latin typeface="宋体" panose="02010600030101010101" pitchFamily="2" charset="-122"/>
                    <a:ea typeface="宋体" panose="02010600030101010101" pitchFamily="2" charset="-122"/>
                  </a:rPr>
                  <a:t>以得到一幅其中没有接触边界的物体的图像</a:t>
                </a:r>
                <a:r>
                  <a:rPr lang="en-US" altLang="zh-CN" sz="1600" dirty="0" smtClean="0">
                    <a:latin typeface="宋体" panose="02010600030101010101" pitchFamily="2" charset="-122"/>
                    <a:ea typeface="宋体" panose="02010600030101010101" pitchFamily="2" charset="-122"/>
                  </a:rPr>
                  <a:t>X</a:t>
                </a:r>
                <a:r>
                  <a:rPr lang="zh-CN" altLang="en-US" sz="1600" dirty="0" smtClean="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a:p>
                <a:pPr marL="471487" lvl="1" indent="0">
                  <a:buNone/>
                </a:pP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166911"/>
            <a:ext cx="6435725"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4166911"/>
            <a:ext cx="1062037"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7796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9.2	</a:t>
            </a:r>
            <a:r>
              <a:rPr kumimoji="0" lang="zh-CN" altLang="en-US" kern="1200" dirty="0" smtClean="0">
                <a:solidFill>
                  <a:srgbClr val="000000"/>
                </a:solidFill>
                <a:sym typeface="Wingdings" panose="05000000000000000000" pitchFamily="2" charset="2"/>
              </a:rPr>
              <a:t>腐蚀和膨胀</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9.6	</a:t>
            </a:r>
            <a:r>
              <a:rPr kumimoji="0" lang="zh-CN" altLang="en-US" kern="1200" dirty="0" smtClean="0">
                <a:solidFill>
                  <a:srgbClr val="FF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157063252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	</a:t>
            </a:r>
            <a:r>
              <a:rPr lang="zh-CN" altLang="en-US" dirty="0" smtClean="0"/>
              <a:t>灰度级形态学</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我们将把膨胀、腐蚀、开闭操作扩展到灰度级图像</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我们处理形如</a:t>
                </a:r>
                <a14:m>
                  <m:oMath xmlns:m="http://schemas.openxmlformats.org/officeDocument/2006/math">
                    <m:r>
                      <a:rPr lang="en-US" altLang="zh-CN" sz="2000" i="1" dirty="0">
                        <a:latin typeface="Cambria Math" panose="02040503050406030204" pitchFamily="18" charset="0"/>
                      </a:rPr>
                      <m:t>𝑓</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oMath>
                </a14:m>
                <a:r>
                  <a:rPr lang="zh-CN" altLang="en-US" sz="2000" dirty="0" smtClean="0">
                    <a:latin typeface="宋体" panose="02010600030101010101" pitchFamily="2" charset="-122"/>
                    <a:ea typeface="宋体" panose="02010600030101010101" pitchFamily="2" charset="-122"/>
                  </a:rPr>
                  <a:t>和</a:t>
                </a:r>
                <a14:m>
                  <m:oMath xmlns:m="http://schemas.openxmlformats.org/officeDocument/2006/math">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的数字图像，其中</a:t>
                </a:r>
                <a14:m>
                  <m:oMath xmlns:m="http://schemas.openxmlformats.org/officeDocument/2006/math">
                    <m:r>
                      <a:rPr lang="en-US" altLang="zh-CN" sz="2000" i="1" dirty="0">
                        <a:latin typeface="Cambria Math"/>
                      </a:rPr>
                      <m:t>𝑓</m:t>
                    </m:r>
                    <m:d>
                      <m:dPr>
                        <m:ctrlPr>
                          <a:rPr lang="zh-CN" altLang="zh-CN" sz="2000" i="1" dirty="0">
                            <a:latin typeface="Cambria Math" panose="02040503050406030204" pitchFamily="18" charset="0"/>
                          </a:rPr>
                        </m:ctrlPr>
                      </m:dPr>
                      <m:e>
                        <m:r>
                          <a:rPr lang="en-US" altLang="zh-CN" sz="2000" i="1" dirty="0">
                            <a:latin typeface="Cambria Math"/>
                          </a:rPr>
                          <m:t>𝑥</m:t>
                        </m:r>
                        <m:r>
                          <a:rPr lang="en-US" altLang="zh-CN" sz="2000" i="1" dirty="0">
                            <a:latin typeface="Cambria Math"/>
                          </a:rPr>
                          <m:t>,</m:t>
                        </m:r>
                        <m:r>
                          <a:rPr lang="en-US" altLang="zh-CN" sz="2000" i="1" dirty="0">
                            <a:latin typeface="Cambria Math"/>
                          </a:rPr>
                          <m:t>𝑦</m:t>
                        </m:r>
                      </m:e>
                    </m:d>
                  </m:oMath>
                </a14:m>
                <a:r>
                  <a:rPr lang="zh-CN" altLang="en-US" sz="2000" dirty="0" smtClean="0">
                    <a:latin typeface="宋体" panose="02010600030101010101" pitchFamily="2" charset="-122"/>
                    <a:ea typeface="宋体" panose="02010600030101010101" pitchFamily="2" charset="-122"/>
                  </a:rPr>
                  <a:t>是一幅灰度级图像，而</a:t>
                </a:r>
                <a14:m>
                  <m:oMath xmlns:m="http://schemas.openxmlformats.org/officeDocument/2006/math">
                    <m:r>
                      <a:rPr lang="en-US" altLang="zh-CN" sz="2000" i="1" dirty="0">
                        <a:latin typeface="Cambria Math"/>
                      </a:rPr>
                      <m:t>𝑏</m:t>
                    </m:r>
                    <m:r>
                      <a:rPr lang="en-US" altLang="zh-CN" sz="2000" i="1" dirty="0">
                        <a:latin typeface="Cambria Math"/>
                      </a:rPr>
                      <m:t>(</m:t>
                    </m:r>
                    <m:r>
                      <a:rPr lang="en-US" altLang="zh-CN" sz="2000" i="1" dirty="0">
                        <a:latin typeface="Cambria Math"/>
                      </a:rPr>
                      <m:t>𝑥</m:t>
                    </m:r>
                    <m:r>
                      <a:rPr lang="en-US" altLang="zh-CN" sz="2000" i="1" dirty="0">
                        <a:latin typeface="Cambria Math"/>
                      </a:rPr>
                      <m:t>,</m:t>
                    </m:r>
                    <m:r>
                      <a:rPr lang="en-US" altLang="zh-CN" sz="2000" i="1" dirty="0">
                        <a:latin typeface="Cambria Math"/>
                      </a:rPr>
                      <m:t>𝑦</m:t>
                    </m:r>
                    <m:r>
                      <a:rPr lang="en-US" altLang="zh-CN" sz="2000" i="1" dirty="0">
                        <a:latin typeface="Cambria Math"/>
                      </a:rPr>
                      <m:t>)</m:t>
                    </m:r>
                  </m:oMath>
                </a14:m>
                <a:r>
                  <a:rPr lang="zh-CN" altLang="en-US" sz="2000" dirty="0" smtClean="0">
                    <a:latin typeface="宋体" panose="02010600030101010101" pitchFamily="2" charset="-122"/>
                    <a:ea typeface="宋体" panose="02010600030101010101" pitchFamily="2" charset="-122"/>
                  </a:rPr>
                  <a:t>是一个结构元。</a:t>
                </a:r>
                <a:r>
                  <a:rPr lang="en-US" altLang="zh-CN" sz="2000" dirty="0"/>
                  <a:t> </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是对每个坐标赋以灰度值（来自实数集合</a:t>
                </a:r>
                <a:r>
                  <a:rPr lang="en-US" altLang="zh-CN" sz="2000" dirty="0" smtClean="0">
                    <a:latin typeface="宋体" panose="02010600030101010101" pitchFamily="2" charset="-122"/>
                    <a:ea typeface="宋体" panose="02010600030101010101" pitchFamily="2" charset="-122"/>
                  </a:rPr>
                  <a:t>R</a:t>
                </a:r>
                <a:r>
                  <a:rPr lang="zh-CN" altLang="en-US" sz="2000" dirty="0" smtClean="0">
                    <a:latin typeface="宋体" panose="02010600030101010101" pitchFamily="2" charset="-122"/>
                    <a:ea typeface="宋体" panose="02010600030101010101" pitchFamily="2" charset="-122"/>
                  </a:rPr>
                  <a:t>的一个实数）的函数</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灰度级形态学中的结构元作为一个“探测器”以明确的特性检验一幅给定的图像。结构元分为两类：非平坦的和平坦的。实际中灰度级结构元并不常用。除非另外提及，本节中所有例子都以高度为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、对称的、平坦的结构元为基础，其原点位于中心处。结构元的反射的定义为</a:t>
                </a:r>
                <a:endParaRPr lang="en-US" altLang="zh-CN" sz="2000" dirty="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a14:m>
                <a:endParaRPr lang="zh-CN" altLang="zh-CN" sz="2000" dirty="0"/>
              </a:p>
              <a:p>
                <a:r>
                  <a:rPr lang="zh-CN" altLang="en-US" sz="2000" dirty="0" smtClean="0">
                    <a:latin typeface="宋体" panose="02010600030101010101" pitchFamily="2" charset="-122"/>
                    <a:ea typeface="宋体" panose="02010600030101010101" pitchFamily="2" charset="-122"/>
                  </a:rPr>
                  <a:t>小节</a:t>
                </a:r>
                <a:endParaRPr lang="en-US" altLang="zh-CN" sz="20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9.6.1  </a:t>
                </a:r>
                <a:r>
                  <a:rPr lang="zh-CN" altLang="en-US" sz="1600" dirty="0" smtClean="0">
                    <a:latin typeface="宋体" panose="02010600030101010101" pitchFamily="2" charset="-122"/>
                    <a:ea typeface="宋体" panose="02010600030101010101" pitchFamily="2" charset="-122"/>
                  </a:rPr>
                  <a:t>腐蚀和膨胀</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9.6.2  </a:t>
                </a:r>
                <a:r>
                  <a:rPr lang="zh-CN" altLang="en-US" sz="1600" dirty="0" smtClean="0">
                    <a:latin typeface="宋体" panose="02010600030101010101" pitchFamily="2" charset="-122"/>
                    <a:ea typeface="宋体" panose="02010600030101010101" pitchFamily="2" charset="-122"/>
                  </a:rPr>
                  <a:t>开操作和闭操作</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9.6.3  </a:t>
                </a:r>
                <a:r>
                  <a:rPr lang="zh-CN" altLang="en-US" sz="1600" dirty="0" smtClean="0">
                    <a:latin typeface="宋体" panose="02010600030101010101" pitchFamily="2" charset="-122"/>
                    <a:ea typeface="宋体" panose="02010600030101010101" pitchFamily="2" charset="-122"/>
                  </a:rPr>
                  <a:t>一些基本的灰度级形态学算法</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smtClean="0">
                    <a:latin typeface="宋体" panose="02010600030101010101" pitchFamily="2" charset="-122"/>
                    <a:ea typeface="宋体" panose="02010600030101010101" pitchFamily="2" charset="-122"/>
                  </a:rPr>
                  <a:t>9.6.4  </a:t>
                </a:r>
                <a:r>
                  <a:rPr lang="zh-CN" altLang="en-US" sz="1600" dirty="0" smtClean="0">
                    <a:latin typeface="宋体" panose="02010600030101010101" pitchFamily="2" charset="-122"/>
                    <a:ea typeface="宋体" panose="02010600030101010101" pitchFamily="2" charset="-122"/>
                  </a:rPr>
                  <a:t>灰度级形态学重建</a:t>
                </a:r>
                <a:endParaRPr lang="en-US" altLang="zh-CN" sz="16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149080"/>
            <a:ext cx="2127883" cy="249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274" y="4149080"/>
            <a:ext cx="966787"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12980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9.6.1	</a:t>
            </a:r>
            <a:r>
              <a:rPr lang="zh-CN" altLang="en-US" dirty="0" smtClean="0"/>
              <a:t>腐蚀和膨胀</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当</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的原点位于</a:t>
                </a:r>
                <a14:m>
                  <m:oMath xmlns:m="http://schemas.openxmlformats.org/officeDocument/2006/math">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处时，用一个平坦的结构元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在</a:t>
                </a:r>
                <a14:m>
                  <m:oMath xmlns:m="http://schemas.openxmlformats.org/officeDocument/2006/math">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处对图像</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的腐蚀定义为图像</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中与</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重合区域的最小值。公式为：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b</m:t>
                          </m:r>
                        </m:e>
                      </m:d>
                      <m:d>
                        <m:dPr>
                          <m:ctrlPr>
                            <a:rPr lang="zh-CN" altLang="zh-CN" sz="2000" i="1" dirty="0">
                              <a:latin typeface="Cambria Math" panose="02040503050406030204" pitchFamily="18" charset="0"/>
                            </a:rPr>
                          </m:ctrlPr>
                        </m:dPr>
                        <m:e>
                          <m:r>
                            <m:rPr>
                              <m:sty m:val="p"/>
                            </m:rPr>
                            <a:rPr lang="en-US" altLang="zh-CN" sz="2000" dirty="0">
                              <a:latin typeface="Cambria Math" panose="02040503050406030204" pitchFamily="18" charset="0"/>
                            </a:rPr>
                            <m:t>x</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e>
                      </m:d>
                      <m:r>
                        <a:rPr lang="en-US" altLang="zh-CN" sz="2000" dirty="0">
                          <a:latin typeface="Cambria Math" panose="02040503050406030204" pitchFamily="18" charset="0"/>
                        </a:rPr>
                        <m:t>=</m:t>
                      </m:r>
                      <m:func>
                        <m:funcPr>
                          <m:ctrlPr>
                            <a:rPr lang="zh-CN" altLang="zh-CN" sz="2000" i="1" dirty="0">
                              <a:latin typeface="Cambria Math" panose="02040503050406030204" pitchFamily="18" charset="0"/>
                            </a:rPr>
                          </m:ctrlPr>
                        </m:funcPr>
                        <m:fName>
                          <m:limLow>
                            <m:limLowPr>
                              <m:ctrlPr>
                                <a:rPr lang="zh-CN" altLang="zh-CN" sz="2000" i="1" dirty="0">
                                  <a:latin typeface="Cambria Math" panose="02040503050406030204" pitchFamily="18" charset="0"/>
                                </a:rPr>
                              </m:ctrlPr>
                            </m:limLowPr>
                            <m:e>
                              <m:r>
                                <m:rPr>
                                  <m:sty m:val="p"/>
                                </m:rPr>
                                <a:rPr lang="en-US" altLang="zh-CN" sz="2000" dirty="0">
                                  <a:latin typeface="Cambria Math" panose="02040503050406030204" pitchFamily="18" charset="0"/>
                                </a:rPr>
                                <m:t>min</m:t>
                              </m:r>
                            </m:e>
                            <m:lim>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lim>
                          </m:limLow>
                        </m:fName>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e>
                      </m:func>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为寻求</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的腐蚀，我们把结构元的原点放在图像的每个像素的位置。在任何位置的腐蚀由从包含在与</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重合区域中的</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的所有值中选取的最小值决定。</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类似地，当</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oMath>
                </a14:m>
                <a:r>
                  <a:rPr lang="zh-CN" altLang="en-US" sz="2000" dirty="0" smtClean="0">
                    <a:latin typeface="宋体" panose="02010600030101010101" pitchFamily="2" charset="-122"/>
                    <a:ea typeface="宋体" panose="02010600030101010101" pitchFamily="2" charset="-122"/>
                  </a:rPr>
                  <a:t>的原点位于位置</a:t>
                </a:r>
                <a14:m>
                  <m:oMath xmlns:m="http://schemas.openxmlformats.org/officeDocument/2006/math">
                    <m:r>
                      <a:rPr lang="en-US" altLang="zh-CN" sz="2000" i="1" dirty="0">
                        <a:latin typeface="Cambria Math"/>
                      </a:rPr>
                      <m:t>(</m:t>
                    </m:r>
                    <m:r>
                      <a:rPr lang="en-US" altLang="zh-CN" sz="2000" i="1" dirty="0">
                        <a:latin typeface="Cambria Math"/>
                      </a:rPr>
                      <m:t>𝑥</m:t>
                    </m:r>
                    <m:r>
                      <a:rPr lang="en-US" altLang="zh-CN" sz="2000" i="1" dirty="0">
                        <a:latin typeface="Cambria Math"/>
                      </a:rPr>
                      <m:t>,</m:t>
                    </m:r>
                    <m:r>
                      <a:rPr lang="en-US" altLang="zh-CN" sz="2000" i="1" dirty="0">
                        <a:latin typeface="Cambria Math"/>
                      </a:rPr>
                      <m:t>𝑦</m:t>
                    </m:r>
                    <m:r>
                      <a:rPr lang="en-US" altLang="zh-CN" sz="2000" i="1" dirty="0">
                        <a:latin typeface="Cambria Math"/>
                      </a:rPr>
                      <m:t>)</m:t>
                    </m:r>
                  </m:oMath>
                </a14:m>
                <a:r>
                  <a:rPr lang="zh-CN" altLang="en-US" sz="2000" dirty="0">
                    <a:latin typeface="宋体" panose="02010600030101010101" pitchFamily="2" charset="-122"/>
                    <a:ea typeface="宋体" panose="02010600030101010101" pitchFamily="2" charset="-122"/>
                  </a:rPr>
                  <a:t>处</a:t>
                </a:r>
                <a:r>
                  <a:rPr lang="zh-CN" altLang="en-US" sz="2000" dirty="0" smtClean="0">
                    <a:latin typeface="宋体" panose="02010600030101010101" pitchFamily="2" charset="-122"/>
                    <a:ea typeface="宋体" panose="02010600030101010101" pitchFamily="2" charset="-122"/>
                  </a:rPr>
                  <a:t>时，平坦结构元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在任何位置</a:t>
                </a:r>
                <a14:m>
                  <m:oMath xmlns:m="http://schemas.openxmlformats.org/officeDocument/2006/math">
                    <m:r>
                      <a:rPr lang="en-US" altLang="zh-CN" sz="2000" i="1" dirty="0">
                        <a:latin typeface="Cambria Math"/>
                      </a:rPr>
                      <m:t>(</m:t>
                    </m:r>
                    <m:r>
                      <a:rPr lang="en-US" altLang="zh-CN" sz="2000" i="1" dirty="0">
                        <a:latin typeface="Cambria Math"/>
                      </a:rPr>
                      <m:t>𝑥</m:t>
                    </m:r>
                    <m:r>
                      <a:rPr lang="en-US" altLang="zh-CN" sz="2000" i="1" dirty="0">
                        <a:latin typeface="Cambria Math"/>
                      </a:rPr>
                      <m:t>,</m:t>
                    </m:r>
                    <m:r>
                      <a:rPr lang="en-US" altLang="zh-CN" sz="2000" i="1" dirty="0">
                        <a:latin typeface="Cambria Math"/>
                      </a:rPr>
                      <m:t>𝑦</m:t>
                    </m:r>
                    <m:r>
                      <a:rPr lang="en-US" altLang="zh-CN" sz="2000" i="1" dirty="0">
                        <a:latin typeface="Cambria Math"/>
                      </a:rPr>
                      <m:t>)</m:t>
                    </m:r>
                  </m:oMath>
                </a14:m>
                <a:r>
                  <a:rPr lang="zh-CN" altLang="en-US" sz="2000" dirty="0" smtClean="0">
                    <a:latin typeface="宋体" panose="02010600030101010101" pitchFamily="2" charset="-122"/>
                    <a:ea typeface="宋体" panose="02010600030101010101" pitchFamily="2" charset="-122"/>
                  </a:rPr>
                  <a:t>处对图像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的膨胀，定义为图像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中与</a:t>
                </a:r>
                <a14:m>
                  <m:oMath xmlns:m="http://schemas.openxmlformats.org/officeDocument/2006/math">
                    <m:acc>
                      <m:accPr>
                        <m:chr m:val="̂"/>
                        <m:ctrlPr>
                          <a:rPr lang="zh-CN" altLang="zh-CN" sz="2000" i="1" dirty="0">
                            <a:latin typeface="Cambria Math" panose="02040503050406030204" pitchFamily="18" charset="0"/>
                          </a:rPr>
                        </m:ctrlPr>
                      </m:accPr>
                      <m:e>
                        <m:r>
                          <a:rPr lang="en-US" altLang="zh-CN" sz="2000" i="1" dirty="0">
                            <a:latin typeface="Cambria Math"/>
                          </a:rPr>
                          <m:t>𝑏</m:t>
                        </m:r>
                      </m:e>
                    </m:acc>
                  </m:oMath>
                </a14:m>
                <a:r>
                  <a:rPr lang="zh-CN" altLang="en-US" sz="2000" dirty="0" smtClean="0">
                    <a:latin typeface="宋体" panose="02010600030101010101" pitchFamily="2" charset="-122"/>
                    <a:ea typeface="宋体" panose="02010600030101010101" pitchFamily="2" charset="-122"/>
                  </a:rPr>
                  <a:t>重合区域的最大值即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e>
                      </m:d>
                      <m:d>
                        <m:dPr>
                          <m:ctrlPr>
                            <a:rPr lang="zh-CN" altLang="zh-CN" sz="2000" i="1" dirty="0">
                              <a:latin typeface="Cambria Math" panose="02040503050406030204" pitchFamily="18" charset="0"/>
                            </a:rPr>
                          </m:ctrlPr>
                        </m:dPr>
                        <m:e>
                          <m:r>
                            <m:rPr>
                              <m:sty m:val="p"/>
                            </m:rPr>
                            <a:rPr lang="en-US" altLang="zh-CN" sz="2000" dirty="0">
                              <a:latin typeface="Cambria Math" panose="02040503050406030204" pitchFamily="18" charset="0"/>
                            </a:rPr>
                            <m:t>x</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e>
                      </m:d>
                      <m:r>
                        <a:rPr lang="en-US" altLang="zh-CN" sz="2000" dirty="0">
                          <a:latin typeface="Cambria Math" panose="02040503050406030204" pitchFamily="18" charset="0"/>
                        </a:rPr>
                        <m:t>=</m:t>
                      </m:r>
                      <m:func>
                        <m:funcPr>
                          <m:ctrlPr>
                            <a:rPr lang="zh-CN" altLang="zh-CN" sz="2000" i="1" dirty="0">
                              <a:latin typeface="Cambria Math" panose="02040503050406030204" pitchFamily="18" charset="0"/>
                            </a:rPr>
                          </m:ctrlPr>
                        </m:funcPr>
                        <m:fName>
                          <m:limLow>
                            <m:limLowPr>
                              <m:ctrlPr>
                                <a:rPr lang="zh-CN" altLang="zh-CN" sz="2000" i="1" dirty="0">
                                  <a:latin typeface="Cambria Math" panose="02040503050406030204" pitchFamily="18" charset="0"/>
                                </a:rPr>
                              </m:ctrlPr>
                            </m:limLowPr>
                            <m:e>
                              <m:r>
                                <m:rPr>
                                  <m:sty m:val="p"/>
                                </m:rPr>
                                <a:rPr lang="en-US" altLang="zh-CN" sz="2000" dirty="0">
                                  <a:latin typeface="Cambria Math" panose="02040503050406030204" pitchFamily="18" charset="0"/>
                                </a:rPr>
                                <m:t>max</m:t>
                              </m:r>
                            </m:e>
                            <m:lim>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lim>
                          </m:limLow>
                        </m:fName>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e>
                      </m:func>
                    </m:oMath>
                  </m:oMathPara>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非平坦结构元具有随定义域变化的灰度级，</a:t>
                </a:r>
                <a:r>
                  <a:rPr lang="zh-CN" altLang="zh-CN" sz="2000" dirty="0"/>
                  <a:t> </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oMath>
                </a14:m>
                <a:r>
                  <a:rPr lang="zh-CN" altLang="en-US" sz="2000" dirty="0" smtClean="0">
                    <a:latin typeface="宋体" panose="02010600030101010101" pitchFamily="2" charset="-122"/>
                    <a:ea typeface="宋体" panose="02010600030101010101" pitchFamily="2" charset="-122"/>
                  </a:rPr>
                  <a:t>对图像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的腐蚀定义：</a:t>
                </a:r>
                <a:r>
                  <a:rPr lang="zh-CN" altLang="zh-CN" sz="2000" dirty="0"/>
                  <a:t> </a:t>
                </a:r>
                <a14:m>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e>
                    </m:d>
                    <m:d>
                      <m:dPr>
                        <m:ctrlPr>
                          <a:rPr lang="zh-CN" altLang="zh-CN" sz="2000" i="1" dirty="0">
                            <a:latin typeface="Cambria Math" panose="02040503050406030204" pitchFamily="18" charset="0"/>
                          </a:rPr>
                        </m:ctrlPr>
                      </m:dPr>
                      <m:e>
                        <m:r>
                          <m:rPr>
                            <m:sty m:val="p"/>
                          </m:rPr>
                          <a:rPr lang="en-US" altLang="zh-CN" sz="2000" dirty="0">
                            <a:latin typeface="Cambria Math" panose="02040503050406030204" pitchFamily="18" charset="0"/>
                          </a:rPr>
                          <m:t>x</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e>
                    </m:d>
                    <m:r>
                      <a:rPr lang="en-US" altLang="zh-CN" sz="2000" dirty="0">
                        <a:latin typeface="Cambria Math" panose="02040503050406030204" pitchFamily="18" charset="0"/>
                      </a:rPr>
                      <m:t>=</m:t>
                    </m:r>
                    <m:func>
                      <m:funcPr>
                        <m:ctrlPr>
                          <a:rPr lang="zh-CN" altLang="zh-CN" sz="2000" i="1" dirty="0">
                            <a:latin typeface="Cambria Math" panose="02040503050406030204" pitchFamily="18" charset="0"/>
                          </a:rPr>
                        </m:ctrlPr>
                      </m:funcPr>
                      <m:fName>
                        <m:limLow>
                          <m:limLowPr>
                            <m:ctrlPr>
                              <a:rPr lang="zh-CN" altLang="zh-CN" sz="2000" i="1" dirty="0">
                                <a:latin typeface="Cambria Math" panose="02040503050406030204" pitchFamily="18" charset="0"/>
                              </a:rPr>
                            </m:ctrlPr>
                          </m:limLowPr>
                          <m:e>
                            <m:r>
                              <m:rPr>
                                <m:sty m:val="p"/>
                              </m:rPr>
                              <a:rPr lang="en-US" altLang="zh-CN" sz="2000" dirty="0">
                                <a:latin typeface="Cambria Math" panose="02040503050406030204" pitchFamily="18" charset="0"/>
                              </a:rPr>
                              <m:t>min</m:t>
                            </m:r>
                          </m:e>
                          <m:lim>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lim>
                        </m:limLow>
                      </m:fName>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e>
                        </m:d>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e>
                    </m:func>
                  </m:oMath>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使用非平坦结构元的腐蚀通常不受</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值的限制，而这在解释结果时会存在问题。因为这一原因，实际中很少使用灰度级结构元</a:t>
                </a:r>
                <a:endParaRPr lang="en-US" altLang="zh-CN" sz="20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类似地，使用非平坦结构元的膨胀的定义如下：</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e>
                      </m:d>
                      <m:d>
                        <m:dPr>
                          <m:ctrlPr>
                            <a:rPr lang="zh-CN" altLang="zh-CN" sz="2000" i="1" dirty="0">
                              <a:latin typeface="Cambria Math" panose="02040503050406030204" pitchFamily="18" charset="0"/>
                            </a:rPr>
                          </m:ctrlPr>
                        </m:dPr>
                        <m:e>
                          <m:r>
                            <m:rPr>
                              <m:sty m:val="p"/>
                            </m:rPr>
                            <a:rPr lang="en-US" altLang="zh-CN" sz="2000" dirty="0">
                              <a:latin typeface="Cambria Math" panose="02040503050406030204" pitchFamily="18" charset="0"/>
                            </a:rPr>
                            <m:t>x</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e>
                      </m:d>
                      <m:r>
                        <a:rPr lang="en-US" altLang="zh-CN" sz="2000" dirty="0">
                          <a:latin typeface="Cambria Math" panose="02040503050406030204" pitchFamily="18" charset="0"/>
                        </a:rPr>
                        <m:t>=</m:t>
                      </m:r>
                      <m:func>
                        <m:funcPr>
                          <m:ctrlPr>
                            <a:rPr lang="zh-CN" altLang="zh-CN" sz="2000" i="1" dirty="0">
                              <a:latin typeface="Cambria Math" panose="02040503050406030204" pitchFamily="18" charset="0"/>
                            </a:rPr>
                          </m:ctrlPr>
                        </m:funcPr>
                        <m:fName>
                          <m:limLow>
                            <m:limLowPr>
                              <m:ctrlPr>
                                <a:rPr lang="zh-CN" altLang="zh-CN" sz="2000" i="1" dirty="0">
                                  <a:latin typeface="Cambria Math" panose="02040503050406030204" pitchFamily="18" charset="0"/>
                                </a:rPr>
                              </m:ctrlPr>
                            </m:limLowPr>
                            <m:e>
                              <m:r>
                                <m:rPr>
                                  <m:sty m:val="p"/>
                                </m:rPr>
                                <a:rPr lang="en-US" altLang="zh-CN" sz="2000" dirty="0">
                                  <a:latin typeface="Cambria Math" panose="02040503050406030204" pitchFamily="18" charset="0"/>
                                </a:rPr>
                                <m:t>max</m:t>
                              </m:r>
                            </m:e>
                            <m:lim>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lim>
                          </m:limLow>
                        </m:fName>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e>
                          </m:d>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𝑏</m:t>
                              </m:r>
                            </m:e>
                            <m:sub>
                              <m:r>
                                <a:rPr lang="en-US" altLang="zh-CN" sz="2000" i="1" dirty="0">
                                  <a:latin typeface="Cambria Math" panose="02040503050406030204" pitchFamily="18" charset="0"/>
                                </a:rPr>
                                <m:t>𝑁</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𝑡</m:t>
                          </m:r>
                          <m:r>
                            <a:rPr lang="en-US" altLang="zh-CN" sz="2000" i="1" dirty="0">
                              <a:latin typeface="Cambria Math" panose="02040503050406030204" pitchFamily="18" charset="0"/>
                            </a:rPr>
                            <m:t>)}</m:t>
                          </m:r>
                        </m:e>
                      </m:func>
                    </m:oMath>
                  </m:oMathPara>
                </a14:m>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38" t="-859" r="-381" b="-12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308441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9.6.1	</a:t>
            </a:r>
            <a:r>
              <a:rPr lang="zh-CN" altLang="en-US" dirty="0" smtClean="0"/>
              <a:t>腐蚀和膨胀</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灰度级腐蚀和膨胀的说明</a:t>
                </a:r>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如二值情况一样，腐蚀和膨胀是关于函数的补集和反射对偶的即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b</m:t>
                              </m:r>
                            </m:e>
                          </m:d>
                        </m:e>
                        <m:sup>
                          <m:r>
                            <a:rPr lang="en-US" altLang="zh-CN" sz="2000" i="1" dirty="0">
                              <a:latin typeface="Cambria Math" panose="02040503050406030204" pitchFamily="18" charset="0"/>
                            </a:rPr>
                            <m:t>𝑐</m:t>
                          </m:r>
                        </m:sup>
                      </m:s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𝑓</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oMath>
                  </m:oMathPara>
                </a14:m>
                <a:endParaRPr lang="en-US" altLang="zh-CN" sz="2000" dirty="0">
                  <a:latin typeface="宋体" panose="02010600030101010101" pitchFamily="2" charset="-122"/>
                  <a:ea typeface="宋体" panose="02010600030101010101" pitchFamily="2" charset="-122"/>
                </a:endParaRPr>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𝑓</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oMath>
                </a14:m>
                <a:r>
                  <a:rPr lang="zh-CN" altLang="en-US" sz="2000" dirty="0" smtClean="0">
                    <a:latin typeface="宋体" panose="02010600030101010101" pitchFamily="2" charset="-122"/>
                    <a:ea typeface="宋体" panose="02010600030101010101" pitchFamily="2" charset="-122"/>
                  </a:rPr>
                  <a:t>。类似地，</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zh-CN" altLang="zh-CN" sz="2000" i="1" dirty="0">
                              <a:latin typeface="Cambria Math" panose="02040503050406030204" pitchFamily="18" charset="0"/>
                            </a:rPr>
                          </m:ctrlPr>
                        </m:sSup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e>
                          </m:d>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𝑓</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4" y="1700808"/>
            <a:ext cx="6238875"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190" y="3885208"/>
            <a:ext cx="516572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07157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9.6.2	</a:t>
            </a:r>
            <a:r>
              <a:rPr lang="zh-CN" altLang="en-US" dirty="0" smtClean="0"/>
              <a:t>开操作和闭操作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灰度级图像的开操作和闭操作的表达式，与二值图像的对应操作具有相同的形式。结构元</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的开操作表示为</a:t>
                </a:r>
                <a14:m>
                  <m:oMath xmlns:m="http://schemas.openxmlformats.org/officeDocument/2006/math">
                    <m:r>
                      <a:rPr lang="en-US" altLang="zh-CN" sz="2000" i="1" dirty="0">
                        <a:latin typeface="Cambria Math"/>
                      </a:rPr>
                      <m:t>𝑓</m:t>
                    </m:r>
                    <m:r>
                      <a:rPr lang="en-US" altLang="zh-CN" sz="2000" i="1" dirty="0">
                        <a:latin typeface="Cambria Math"/>
                      </a:rPr>
                      <m:t>∘</m:t>
                    </m:r>
                    <m:r>
                      <a:rPr lang="en-US" altLang="zh-CN" sz="2000" i="1" dirty="0">
                        <a:latin typeface="Cambria Math"/>
                      </a:rPr>
                      <m:t>𝑏</m:t>
                    </m:r>
                  </m:oMath>
                </a14:m>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e>
                      </m:d>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oMath>
                  </m:oMathPara>
                </a14:m>
                <a:endParaRPr lang="en-US" altLang="zh-CN" sz="2000" dirty="0" smtClean="0"/>
              </a:p>
              <a:p>
                <a:pPr marL="0" indent="0">
                  <a:buNone/>
                </a:pPr>
                <a:r>
                  <a:rPr lang="en-US" altLang="zh-CN" sz="2000" dirty="0"/>
                  <a:t> </a:t>
                </a:r>
                <a:r>
                  <a:rPr lang="en-US" altLang="zh-CN" sz="2000" dirty="0" smtClean="0"/>
                  <a:t>       </a:t>
                </a:r>
                <a:r>
                  <a:rPr lang="zh-CN" altLang="en-US" sz="2000" dirty="0" smtClean="0">
                    <a:latin typeface="宋体" panose="02010600030101010101" pitchFamily="2" charset="-122"/>
                    <a:ea typeface="宋体" panose="02010600030101010101" pitchFamily="2" charset="-122"/>
                  </a:rPr>
                  <a:t>类似地，</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的闭操作</a:t>
                </a:r>
                <a:r>
                  <a:rPr lang="zh-CN" altLang="en-US" sz="2000" dirty="0">
                    <a:latin typeface="宋体" panose="02010600030101010101" pitchFamily="2" charset="-122"/>
                    <a:ea typeface="宋体" panose="02010600030101010101" pitchFamily="2" charset="-122"/>
                  </a:rPr>
                  <a:t>表示为</a:t>
                </a:r>
                <a14:m>
                  <m:oMath xmlns:m="http://schemas.openxmlformats.org/officeDocument/2006/math">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oMath>
                </a14:m>
                <a:r>
                  <a:rPr lang="zh-CN" altLang="en-US" sz="2000" dirty="0" smtClean="0">
                    <a:latin typeface="宋体" panose="02010600030101010101" pitchFamily="2" charset="-122"/>
                    <a:ea typeface="宋体" panose="02010600030101010101" pitchFamily="2" charset="-122"/>
                  </a:rPr>
                  <a:t>，即</a:t>
                </a:r>
                <a14:m>
                  <m:oMath xmlns:m="http://schemas.openxmlformats.org/officeDocument/2006/math">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dirty="0">
                        <a:latin typeface="Cambria Math" panose="02040503050406030204" pitchFamily="18" charset="0"/>
                      </a:rPr>
                      <m:t>)</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oMath>
                </a14:m>
                <a:endParaRPr lang="zh-CN" altLang="zh-CN" sz="20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开闭操作关于函数的补集和结构元的反射是对偶的：</a:t>
                </a:r>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smtClean="0"/>
                  <a:t>		</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𝑓</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和</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m:rPr>
                            <m:sty m:val="p"/>
                          </m:rPr>
                          <a:rPr lang="en-US" altLang="zh-CN" sz="2000" dirty="0">
                            <a:latin typeface="Cambria Math" panose="02040503050406030204" pitchFamily="18" charset="0"/>
                          </a:rPr>
                          <m:t>b</m:t>
                        </m:r>
                        <m:r>
                          <a:rPr lang="en-US" altLang="zh-CN" sz="2000" i="1" dirty="0">
                            <a:latin typeface="Cambria Math" panose="02040503050406030204" pitchFamily="18" charset="0"/>
                          </a:rPr>
                          <m:t>)</m:t>
                        </m:r>
                      </m:e>
                      <m:sup>
                        <m:r>
                          <a:rPr lang="en-US" altLang="zh-CN" sz="2000" i="1" dirty="0">
                            <a:latin typeface="Cambria Math" panose="02040503050406030204" pitchFamily="18" charset="0"/>
                          </a:rPr>
                          <m:t>𝑐</m:t>
                        </m:r>
                      </m:sup>
                    </m:sSup>
                    <m:r>
                      <a:rPr lang="en-US" altLang="zh-CN" sz="2000" i="1" dirty="0">
                        <a:latin typeface="Cambria Math" panose="02040503050406030204" pitchFamily="18" charset="0"/>
                      </a:rPr>
                      <m:t>=</m:t>
                    </m:r>
                    <m:d>
                      <m:dPr>
                        <m:ctrlPr>
                          <a:rPr lang="zh-CN" altLang="zh-CN" sz="2000" i="1" dirty="0">
                            <a:latin typeface="Cambria Math" panose="02040503050406030204" pitchFamily="18" charset="0"/>
                          </a:rPr>
                        </m:ctrlPr>
                      </m:dPr>
                      <m:e>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𝑓</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acc>
                          <m:accPr>
                            <m:chr m:val="̂"/>
                            <m:ctrlPr>
                              <a:rPr lang="zh-CN" altLang="zh-CN" sz="2000" i="1" dirty="0">
                                <a:latin typeface="Cambria Math" panose="02040503050406030204" pitchFamily="18" charset="0"/>
                              </a:rPr>
                            </m:ctrlPr>
                          </m:accPr>
                          <m:e>
                            <m:r>
                              <a:rPr lang="en-US" altLang="zh-CN" sz="2000" i="1" dirty="0">
                                <a:latin typeface="Cambria Math" panose="02040503050406030204" pitchFamily="18" charset="0"/>
                              </a:rPr>
                              <m:t>𝑏</m:t>
                            </m:r>
                          </m:e>
                        </m:acc>
                      </m:e>
                    </m:d>
                  </m:oMath>
                </a14:m>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图像的开闭操作具有简单的集合</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解释。假设我们将一个图像函数视为</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一个三维表面；然后，</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的开</a:t>
                </a:r>
                <a:r>
                  <a:rPr lang="zh-CN" altLang="en-US" sz="2000" dirty="0" smtClean="0">
                    <a:latin typeface="宋体" panose="02010600030101010101" pitchFamily="2" charset="-122"/>
                    <a:ea typeface="宋体" panose="02010600030101010101" pitchFamily="2" charset="-122"/>
                  </a:rPr>
                  <a:t>操作</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a:latin typeface="宋体" panose="02010600030101010101" pitchFamily="2" charset="-122"/>
                    <a:ea typeface="宋体" panose="02010600030101010101" pitchFamily="2" charset="-122"/>
                  </a:rPr>
                  <a:t>可</a:t>
                </a:r>
                <a:r>
                  <a:rPr lang="zh-CN" altLang="en-US" sz="2000" dirty="0" smtClean="0">
                    <a:latin typeface="宋体" panose="02010600030101010101" pitchFamily="2" charset="-122"/>
                    <a:ea typeface="宋体" panose="02010600030101010101" pitchFamily="2" charset="-122"/>
                  </a:rPr>
                  <a:t>从几何解释为，在</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的每个原点位置，开</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操作是当从</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下</a:t>
                </a:r>
                <a:r>
                  <a:rPr lang="zh-CN" altLang="en-US" sz="2000" dirty="0" smtClean="0">
                    <a:latin typeface="宋体" panose="02010600030101010101" pitchFamily="2" charset="-122"/>
                    <a:ea typeface="宋体" panose="02010600030101010101" pitchFamily="2" charset="-122"/>
                  </a:rPr>
                  <a:t>表面向上推动结构元</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时，</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的任何部分所达到的最高值。闭</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操作通过寻找结构元的任何部分所能</a:t>
                </a:r>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到达的最低点构建。</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38" t="-613" b="-4417"/>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497001"/>
            <a:ext cx="3203848" cy="336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368" y="3496710"/>
            <a:ext cx="1150937"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07157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9.6.2	</a:t>
            </a:r>
            <a:r>
              <a:rPr lang="zh-CN" altLang="en-US" dirty="0"/>
              <a:t>开操作和闭操作</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通常，开操作用于去除较小的明亮细节，而保持整体灰度级和较大的明亮特征相对不变，而闭操作抑制暗细节</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灰度级开操作和闭操作的说明</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所有亮特征的灰度都降低了，降低的程度取决于这些特征相对于结构元的尺寸</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与腐蚀的结果不同，开操作对图像的暗特征影响可忽略不计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闭操作图像中，亮细节和背景相对来说未受影响，但削弱了暗特征，削弱的程度取决于这些特征相对于结构元的尺寸</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583210"/>
            <a:ext cx="5978525" cy="207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733256"/>
            <a:ext cx="5043487"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07157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9.6.3  </a:t>
            </a:r>
            <a:r>
              <a:rPr lang="zh-CN" altLang="en-US" dirty="0" smtClean="0"/>
              <a:t>一些基本的灰度级形态学算法</a:t>
            </a:r>
            <a:endParaRPr lang="zh-CN" altLang="en-US" dirty="0"/>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形态学平滑</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因为开操作抑制比结构元小的亮细节，而闭操作抑制暗细节，所以它们常常以形态滤波的形式结合起来平滑图像和去除噪声。</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假设下图中心的亮区域是我们感兴趣的目标，而较小的分量是噪声。我们的目的是去除噪声。图像底部的噪声未被完全去除，原因在于它们的密度</a:t>
            </a:r>
            <a:endParaRPr lang="en-US" altLang="zh-CN" sz="1600" dirty="0">
              <a:latin typeface="宋体" panose="02010600030101010101" pitchFamily="2" charset="-122"/>
              <a:ea typeface="宋体" panose="02010600030101010101" pitchFamily="2" charset="-122"/>
            </a:endParaRP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08311"/>
            <a:ext cx="3833813"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933" y="2908311"/>
            <a:ext cx="1081088" cy="329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32413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形态学梯度</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膨胀和腐蚀可与图像相减结合起来得到一幅图像的形态学梯度，由</a:t>
                </a:r>
                <a:r>
                  <a:rPr lang="en-US" altLang="zh-CN" sz="1600" dirty="0" smtClean="0">
                    <a:latin typeface="宋体" panose="02010600030101010101" pitchFamily="2" charset="-122"/>
                    <a:ea typeface="宋体" panose="02010600030101010101" pitchFamily="2" charset="-122"/>
                  </a:rPr>
                  <a:t>g</a:t>
                </a:r>
                <a:r>
                  <a:rPr lang="zh-CN" altLang="en-US" sz="1600" dirty="0" smtClean="0">
                    <a:latin typeface="宋体" panose="02010600030101010101" pitchFamily="2" charset="-122"/>
                    <a:ea typeface="宋体" panose="02010600030101010101" pitchFamily="2" charset="-122"/>
                  </a:rPr>
                  <a:t>定义：</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r>
                        <m:rPr>
                          <m:sty m:val="p"/>
                        </m:rPr>
                        <a:rPr lang="en-US" altLang="zh-CN" sz="1600" dirty="0">
                          <a:latin typeface="Cambria Math" panose="02040503050406030204" pitchFamily="18" charset="0"/>
                        </a:rPr>
                        <m:t>g</m:t>
                      </m:r>
                      <m:r>
                        <a:rPr lang="en-US" altLang="zh-CN" sz="1600" dirty="0">
                          <a:latin typeface="Cambria Math" panose="02040503050406030204" pitchFamily="18" charset="0"/>
                        </a:rPr>
                        <m:t>=</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𝑓</m:t>
                          </m:r>
                          <m:r>
                            <a:rPr lang="en-US" altLang="zh-CN" sz="1600" dirty="0">
                              <a:latin typeface="Cambria Math" panose="02040503050406030204" pitchFamily="18" charset="0"/>
                            </a:rPr>
                            <m:t>⊕</m:t>
                          </m:r>
                          <m:r>
                            <m:rPr>
                              <m:sty m:val="p"/>
                            </m:rPr>
                            <a:rPr lang="en-US" altLang="zh-CN" sz="1600" dirty="0">
                              <a:latin typeface="Cambria Math" panose="02040503050406030204" pitchFamily="18" charset="0"/>
                            </a:rPr>
                            <m:t>b</m:t>
                          </m:r>
                        </m:e>
                      </m:d>
                      <m:r>
                        <a:rPr lang="en-US" altLang="zh-CN" sz="1600" i="1" dirty="0">
                          <a:latin typeface="Cambria Math" panose="02040503050406030204" pitchFamily="18" charset="0"/>
                        </a:rPr>
                        <m:t>−</m:t>
                      </m:r>
                      <m:r>
                        <a:rPr lang="en-US" altLang="zh-CN" sz="1600" dirty="0">
                          <a:latin typeface="Cambria Math" panose="02040503050406030204" pitchFamily="18" charset="0"/>
                        </a:rPr>
                        <m:t>(</m:t>
                      </m:r>
                      <m:r>
                        <a:rPr lang="en-US" altLang="zh-CN" sz="1600" i="1" dirty="0">
                          <a:latin typeface="Cambria Math" panose="02040503050406030204" pitchFamily="18" charset="0"/>
                        </a:rPr>
                        <m:t>𝑓</m:t>
                      </m:r>
                      <m:r>
                        <a:rPr lang="en-US" altLang="zh-CN" sz="1600" i="1" dirty="0">
                          <a:latin typeface="Cambria Math" panose="02040503050406030204" pitchFamily="18" charset="0"/>
                        </a:rPr>
                        <m:t>⊖</m:t>
                      </m:r>
                      <m:r>
                        <m:rPr>
                          <m:sty m:val="p"/>
                        </m:rPr>
                        <a:rPr lang="en-US" altLang="zh-CN" sz="1600" dirty="0">
                          <a:latin typeface="Cambria Math" panose="02040503050406030204" pitchFamily="18" charset="0"/>
                        </a:rPr>
                        <m:t>b</m:t>
                      </m:r>
                      <m:r>
                        <a:rPr lang="en-US" altLang="zh-CN" sz="1600" dirty="0">
                          <a:latin typeface="Cambria Math" panose="02040503050406030204" pitchFamily="18" charset="0"/>
                        </a:rPr>
                        <m:t>)</m:t>
                      </m:r>
                    </m:oMath>
                  </m:oMathPara>
                </a14:m>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膨胀粗化一幅图像中的区域，而腐蚀则细化它们。膨胀和腐蚀之差强调区域间的边界。同质区域不受影响，因此相减操作趋于消除同质区域。最终结果是边缘被增强而同质区域的贡献则被抑制的图像，因此产生了“类似于微分”效果</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下</a:t>
                </a:r>
                <a:r>
                  <a:rPr lang="zh-CN" altLang="en-US" sz="1600" dirty="0" smtClean="0">
                    <a:latin typeface="宋体" panose="02010600030101010101" pitchFamily="2" charset="-122"/>
                    <a:ea typeface="宋体" panose="02010600030101010101" pitchFamily="2" charset="-122"/>
                  </a:rPr>
                  <a:t>图显示了一个例子。</a:t>
                </a:r>
                <a:endParaRPr lang="en-US" altLang="zh-CN" sz="16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103240"/>
            <a:ext cx="3617913"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3103240"/>
            <a:ext cx="1073150"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936106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顶帽变换和底帽变换</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图像相减与开操作和闭操作相结合，可产生所谓的</a:t>
                </a:r>
                <a:r>
                  <a:rPr lang="en-US" altLang="zh-CN" sz="1600" dirty="0" smtClean="0">
                    <a:latin typeface="宋体" panose="02010600030101010101" pitchFamily="2" charset="-122"/>
                    <a:ea typeface="宋体" panose="02010600030101010101" pitchFamily="2" charset="-122"/>
                  </a:rPr>
                  <a:t>Top-hat</a:t>
                </a:r>
                <a:r>
                  <a:rPr lang="zh-CN" altLang="en-US" sz="1600" dirty="0" smtClean="0">
                    <a:latin typeface="宋体" panose="02010600030101010101" pitchFamily="2" charset="-122"/>
                    <a:ea typeface="宋体" panose="02010600030101010101" pitchFamily="2" charset="-122"/>
                  </a:rPr>
                  <a:t>（顶帽）变换和</a:t>
                </a:r>
                <a:r>
                  <a:rPr lang="en-US" altLang="zh-CN" sz="1600" dirty="0" smtClean="0">
                    <a:latin typeface="宋体" panose="02010600030101010101" pitchFamily="2" charset="-122"/>
                    <a:ea typeface="宋体" panose="02010600030101010101" pitchFamily="2" charset="-122"/>
                  </a:rPr>
                  <a:t>Bottom-hat</a:t>
                </a:r>
                <a:r>
                  <a:rPr lang="zh-CN" altLang="en-US" sz="1600" dirty="0" smtClean="0">
                    <a:latin typeface="宋体" panose="02010600030101010101" pitchFamily="2" charset="-122"/>
                    <a:ea typeface="宋体" panose="02010600030101010101" pitchFamily="2" charset="-122"/>
                  </a:rPr>
                  <a:t>（底帽）变换。灰度级图像</a:t>
                </a:r>
                <a14:m>
                  <m:oMath xmlns:m="http://schemas.openxmlformats.org/officeDocument/2006/math">
                    <m:r>
                      <a:rPr lang="en-US" altLang="zh-CN" sz="1600" i="1" dirty="0">
                        <a:latin typeface="Cambria Math" panose="02040503050406030204" pitchFamily="18" charset="0"/>
                      </a:rPr>
                      <m:t>𝑓</m:t>
                    </m:r>
                  </m:oMath>
                </a14:m>
                <a:r>
                  <a:rPr lang="zh-CN" altLang="en-US" sz="1600" dirty="0" smtClean="0">
                    <a:latin typeface="宋体" panose="02010600030101010101" pitchFamily="2" charset="-122"/>
                    <a:ea typeface="宋体" panose="02010600030101010101" pitchFamily="2" charset="-122"/>
                  </a:rPr>
                  <a:t>的顶帽变换定义为</a:t>
                </a:r>
                <a14:m>
                  <m:oMath xmlns:m="http://schemas.openxmlformats.org/officeDocument/2006/math">
                    <m:r>
                      <a:rPr lang="en-US" altLang="zh-CN" sz="1600" i="1" dirty="0">
                        <a:latin typeface="Cambria Math" panose="02040503050406030204" pitchFamily="18" charset="0"/>
                      </a:rPr>
                      <m:t>𝑓</m:t>
                    </m:r>
                  </m:oMath>
                </a14:m>
                <a:r>
                  <a:rPr lang="zh-CN" altLang="en-US" sz="1600" dirty="0">
                    <a:latin typeface="宋体" panose="02010600030101010101" pitchFamily="2" charset="-122"/>
                    <a:ea typeface="宋体" panose="02010600030101010101" pitchFamily="2" charset="-122"/>
                  </a:rPr>
                  <a:t>减去</a:t>
                </a:r>
                <a:r>
                  <a:rPr lang="zh-CN" altLang="en-US" sz="1600" dirty="0" smtClean="0">
                    <a:latin typeface="宋体" panose="02010600030101010101" pitchFamily="2" charset="-122"/>
                    <a:ea typeface="宋体" panose="02010600030101010101" pitchFamily="2" charset="-122"/>
                  </a:rPr>
                  <a:t>其开操作：</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
                        <m:sSubPr>
                          <m:ctrlPr>
                            <a:rPr lang="zh-CN" altLang="zh-CN" sz="1600" i="1" dirty="0">
                              <a:latin typeface="Cambria Math" panose="02040503050406030204" pitchFamily="18" charset="0"/>
                            </a:rPr>
                          </m:ctrlPr>
                        </m:sSubPr>
                        <m:e>
                          <m:r>
                            <a:rPr lang="en-US" altLang="zh-CN" sz="1600" i="1" dirty="0">
                              <a:latin typeface="Cambria Math" panose="02040503050406030204" pitchFamily="18" charset="0"/>
                            </a:rPr>
                            <m:t>𝑇</m:t>
                          </m:r>
                        </m:e>
                        <m:sub>
                          <m:r>
                            <a:rPr lang="en-US" altLang="zh-CN" sz="1600" i="1" dirty="0">
                              <a:latin typeface="Cambria Math" panose="02040503050406030204" pitchFamily="18" charset="0"/>
                            </a:rPr>
                            <m:t>h𝑎𝑡</m:t>
                          </m:r>
                        </m:sub>
                      </m:sSub>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𝑓</m:t>
                          </m:r>
                        </m:e>
                      </m:d>
                      <m:r>
                        <a:rPr lang="en-US" altLang="zh-CN" sz="1600" i="1" dirty="0">
                          <a:latin typeface="Cambria Math" panose="02040503050406030204" pitchFamily="18" charset="0"/>
                        </a:rPr>
                        <m:t>=</m:t>
                      </m:r>
                      <m:r>
                        <a:rPr lang="en-US" altLang="zh-CN" sz="1600" i="1" dirty="0">
                          <a:latin typeface="Cambria Math" panose="02040503050406030204" pitchFamily="18" charset="0"/>
                        </a:rPr>
                        <m:t>𝑓</m:t>
                      </m:r>
                      <m:r>
                        <a:rPr lang="en-US" altLang="zh-CN" sz="1600" i="1" dirty="0">
                          <a:latin typeface="Cambria Math" panose="02040503050406030204" pitchFamily="18" charset="0"/>
                        </a:rPr>
                        <m:t>−(</m:t>
                      </m:r>
                      <m:r>
                        <a:rPr lang="en-US" altLang="zh-CN" sz="1600" i="1" dirty="0">
                          <a:latin typeface="Cambria Math" panose="02040503050406030204" pitchFamily="18" charset="0"/>
                        </a:rPr>
                        <m:t>𝑓</m:t>
                      </m:r>
                      <m:r>
                        <a:rPr lang="en-US" altLang="zh-CN" sz="1600" i="1" dirty="0">
                          <a:latin typeface="Cambria Math" panose="02040503050406030204" pitchFamily="18" charset="0"/>
                        </a:rPr>
                        <m:t>∘</m:t>
                      </m:r>
                      <m:r>
                        <a:rPr lang="en-US" altLang="zh-CN" sz="1600" i="1" dirty="0">
                          <a:latin typeface="Cambria Math" panose="02040503050406030204" pitchFamily="18" charset="0"/>
                        </a:rPr>
                        <m:t>𝑏</m:t>
                      </m:r>
                      <m:r>
                        <a:rPr lang="en-US" altLang="zh-CN" sz="1600" i="1" dirty="0">
                          <a:latin typeface="Cambria Math" panose="02040503050406030204" pitchFamily="18" charset="0"/>
                        </a:rPr>
                        <m:t>)</m:t>
                      </m:r>
                    </m:oMath>
                  </m:oMathPara>
                </a14:m>
                <a:endParaRPr lang="zh-CN" altLang="zh-CN" sz="1600" dirty="0"/>
              </a:p>
              <a:p>
                <a:pPr marL="471487" lvl="1" indent="0">
                  <a:buNone/>
                </a:pPr>
                <a:r>
                  <a:rPr lang="zh-CN" altLang="en-US" sz="1600" dirty="0" smtClean="0">
                    <a:latin typeface="宋体" panose="02010600030101010101" pitchFamily="2" charset="-122"/>
                    <a:ea typeface="宋体" panose="02010600030101010101" pitchFamily="2" charset="-122"/>
                  </a:rPr>
                  <a:t>    类似地，</a:t>
                </a:r>
                <a:r>
                  <a:rPr lang="en-US" altLang="zh-CN" sz="1600" dirty="0"/>
                  <a:t> </a:t>
                </a:r>
                <a14:m>
                  <m:oMath xmlns:m="http://schemas.openxmlformats.org/officeDocument/2006/math">
                    <m:r>
                      <a:rPr lang="en-US" altLang="zh-CN" sz="1600" i="1" dirty="0">
                        <a:latin typeface="Cambria Math"/>
                      </a:rPr>
                      <m:t>𝑓</m:t>
                    </m:r>
                  </m:oMath>
                </a14:m>
                <a:r>
                  <a:rPr lang="zh-CN" altLang="en-US" sz="1600" dirty="0" smtClean="0">
                    <a:latin typeface="宋体" panose="02010600030101010101" pitchFamily="2" charset="-122"/>
                    <a:ea typeface="宋体" panose="02010600030101010101" pitchFamily="2" charset="-122"/>
                  </a:rPr>
                  <a:t>的底帽变换</a:t>
                </a:r>
                <a:r>
                  <a:rPr lang="zh-CN" altLang="en-US" sz="1600" dirty="0">
                    <a:latin typeface="宋体" panose="02010600030101010101" pitchFamily="2" charset="-122"/>
                    <a:ea typeface="宋体" panose="02010600030101010101" pitchFamily="2" charset="-122"/>
                  </a:rPr>
                  <a:t>定义为</a:t>
                </a:r>
                <a14:m>
                  <m:oMath xmlns:m="http://schemas.openxmlformats.org/officeDocument/2006/math">
                    <m:r>
                      <a:rPr lang="en-US" altLang="zh-CN" sz="1600" i="1" dirty="0">
                        <a:latin typeface="Cambria Math"/>
                      </a:rPr>
                      <m:t>𝑓</m:t>
                    </m:r>
                  </m:oMath>
                </a14:m>
                <a:r>
                  <a:rPr lang="zh-CN" altLang="en-US" sz="1600" dirty="0" smtClean="0">
                    <a:latin typeface="宋体" panose="02010600030101010101" pitchFamily="2" charset="-122"/>
                    <a:ea typeface="宋体" panose="02010600030101010101" pitchFamily="2" charset="-122"/>
                  </a:rPr>
                  <a:t>的闭</a:t>
                </a:r>
                <a:r>
                  <a:rPr lang="zh-CN" altLang="en-US" sz="1600" dirty="0">
                    <a:latin typeface="宋体" panose="02010600030101010101" pitchFamily="2" charset="-122"/>
                    <a:ea typeface="宋体" panose="02010600030101010101" pitchFamily="2" charset="-122"/>
                  </a:rPr>
                  <a:t>操作减去</a:t>
                </a:r>
                <a:r>
                  <a:rPr lang="zh-CN" altLang="en-US" sz="1600" dirty="0" smtClean="0">
                    <a:latin typeface="宋体" panose="02010600030101010101" pitchFamily="2" charset="-122"/>
                    <a:ea typeface="宋体" panose="02010600030101010101" pitchFamily="2" charset="-122"/>
                  </a:rPr>
                  <a:t>𝑓：</a:t>
                </a:r>
                <a:endParaRPr lang="en-US" altLang="zh-CN" sz="1600" dirty="0" smtClean="0">
                  <a:latin typeface="宋体" panose="02010600030101010101" pitchFamily="2" charset="-122"/>
                  <a:ea typeface="宋体" panose="02010600030101010101" pitchFamily="2" charset="-122"/>
                </a:endParaRPr>
              </a:p>
              <a:p>
                <a:pPr marL="471487" lvl="1" indent="0">
                  <a:buNone/>
                </a:pPr>
                <a14:m>
                  <m:oMathPara xmlns:m="http://schemas.openxmlformats.org/officeDocument/2006/math">
                    <m:oMathParaPr>
                      <m:jc m:val="centerGroup"/>
                    </m:oMathParaPr>
                    <m:oMath xmlns:m="http://schemas.openxmlformats.org/officeDocument/2006/math">
                      <m:sSub>
                        <m:sSubPr>
                          <m:ctrlPr>
                            <a:rPr lang="zh-CN" altLang="zh-CN" sz="1600" i="1" dirty="0">
                              <a:latin typeface="Cambria Math" panose="02040503050406030204" pitchFamily="18" charset="0"/>
                            </a:rPr>
                          </m:ctrlPr>
                        </m:sSubPr>
                        <m:e>
                          <m:r>
                            <a:rPr lang="en-US" altLang="zh-CN" sz="1600" i="1" dirty="0">
                              <a:latin typeface="Cambria Math" panose="02040503050406030204" pitchFamily="18" charset="0"/>
                            </a:rPr>
                            <m:t>𝐵</m:t>
                          </m:r>
                        </m:e>
                        <m:sub>
                          <m:r>
                            <a:rPr lang="en-US" altLang="zh-CN" sz="1600" i="1" dirty="0">
                              <a:latin typeface="Cambria Math" panose="02040503050406030204" pitchFamily="18" charset="0"/>
                            </a:rPr>
                            <m:t>h𝑎𝑡</m:t>
                          </m:r>
                        </m:sub>
                      </m:sSub>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𝑓</m:t>
                          </m:r>
                        </m:e>
                      </m:d>
                      <m:r>
                        <a:rPr lang="en-US" altLang="zh-CN" sz="1600" i="1" dirty="0">
                          <a:latin typeface="Cambria Math" panose="02040503050406030204" pitchFamily="18" charset="0"/>
                        </a:rPr>
                        <m:t>=</m:t>
                      </m:r>
                      <m:d>
                        <m:dPr>
                          <m:ctrlPr>
                            <a:rPr lang="zh-CN" altLang="zh-CN" sz="1600" i="1" dirty="0">
                              <a:latin typeface="Cambria Math" panose="02040503050406030204" pitchFamily="18" charset="0"/>
                            </a:rPr>
                          </m:ctrlPr>
                        </m:dPr>
                        <m:e>
                          <m:r>
                            <a:rPr lang="en-US" altLang="zh-CN" sz="1600" i="1" dirty="0">
                              <a:latin typeface="Cambria Math" panose="02040503050406030204" pitchFamily="18" charset="0"/>
                            </a:rPr>
                            <m:t>𝑓</m:t>
                          </m:r>
                          <m:r>
                            <a:rPr lang="en-US" altLang="zh-CN" sz="1600" dirty="0">
                              <a:latin typeface="Cambria Math" panose="02040503050406030204" pitchFamily="18" charset="0"/>
                            </a:rPr>
                            <m:t>⋅</m:t>
                          </m:r>
                          <m:r>
                            <a:rPr lang="en-US" altLang="zh-CN" sz="1600" i="1" dirty="0">
                              <a:latin typeface="Cambria Math" panose="02040503050406030204" pitchFamily="18" charset="0"/>
                            </a:rPr>
                            <m:t>𝑏</m:t>
                          </m:r>
                        </m:e>
                      </m:d>
                      <m:r>
                        <a:rPr lang="en-US" altLang="zh-CN" sz="1600" i="1" dirty="0">
                          <a:latin typeface="Cambria Math" panose="02040503050406030204" pitchFamily="18" charset="0"/>
                        </a:rPr>
                        <m:t>−</m:t>
                      </m:r>
                      <m:r>
                        <a:rPr lang="en-US" altLang="zh-CN" sz="1600" i="1" dirty="0">
                          <a:latin typeface="Cambria Math" panose="02040503050406030204" pitchFamily="18" charset="0"/>
                        </a:rPr>
                        <m:t>𝑓</m:t>
                      </m:r>
                    </m:oMath>
                  </m:oMathPara>
                </a14:m>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这些变换的主要应用之一是，用一个结构元通过开操作或闭操作从一幅图像中删除物体，而不是拟合被删除的物体。然后，差操作得到一幅仅保留已删除分量的图像。顶帽变换用于暗背景上的亮物体，而底帽变换则用于相反的情况。由于这一原因，这些变换又称为白顶帽变换和黑底帽变换</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顶</a:t>
                </a:r>
                <a:r>
                  <a:rPr lang="zh-CN" altLang="en-US" sz="1600" dirty="0" smtClean="0">
                    <a:latin typeface="宋体" panose="02010600030101010101" pitchFamily="2" charset="-122"/>
                    <a:ea typeface="宋体" panose="02010600030101010101" pitchFamily="2" charset="-122"/>
                  </a:rPr>
                  <a:t>帽变换的一个重要用途是校正不均匀光照的影响。合适（均匀）的关照在从背景中提取目标的处理中扮演核心的角色。称为分割的这一处理是自动图像分析中执行的第一步。一种常用的分割方法是对输入图像进行阈值处理</a:t>
                </a:r>
                <a:endParaRPr lang="zh-CN" altLang="en-US" sz="16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899108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9.1	</a:t>
            </a:r>
            <a:r>
              <a:rPr lang="zh-CN" altLang="en-US" sz="4000" dirty="0"/>
              <a:t>预备知识</a:t>
            </a:r>
            <a:endParaRPr lang="zh-CN" altLang="en-US" dirty="0"/>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形态学中集合的反射和平移广泛用来表达基于结构元（</a:t>
            </a:r>
            <a:r>
              <a:rPr lang="en-US" altLang="zh-CN" sz="2000" dirty="0" smtClean="0">
                <a:latin typeface="宋体" panose="02010600030101010101" pitchFamily="2" charset="-122"/>
                <a:ea typeface="宋体" panose="02010600030101010101" pitchFamily="2" charset="-122"/>
              </a:rPr>
              <a:t>SE</a:t>
            </a:r>
            <a:r>
              <a:rPr lang="zh-CN" altLang="en-US" sz="2000" dirty="0" smtClean="0">
                <a:latin typeface="宋体" panose="02010600030101010101" pitchFamily="2" charset="-122"/>
                <a:ea typeface="宋体" panose="02010600030101010101" pitchFamily="2" charset="-122"/>
              </a:rPr>
              <a:t>）的操作：研究一幅图像中感兴趣特性所用的小集合或子图像。</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结构</a:t>
            </a:r>
            <a:r>
              <a:rPr lang="zh-CN" altLang="en-US" sz="2000" dirty="0" smtClean="0">
                <a:latin typeface="宋体" panose="02010600030101010101" pitchFamily="2" charset="-122"/>
                <a:ea typeface="宋体" panose="02010600030101010101" pitchFamily="2" charset="-122"/>
              </a:rPr>
              <a:t>元：</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成员：每个涂阴影的方块</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原点：由一个黑点指出，当</a:t>
            </a:r>
            <a:r>
              <a:rPr lang="en-US" altLang="zh-CN" sz="1600" dirty="0" smtClean="0">
                <a:latin typeface="宋体" panose="02010600030101010101" pitchFamily="2" charset="-122"/>
                <a:ea typeface="宋体" panose="02010600030101010101" pitchFamily="2" charset="-122"/>
              </a:rPr>
              <a:t>SE</a:t>
            </a:r>
            <a:r>
              <a:rPr lang="zh-CN" altLang="en-US" sz="1600" dirty="0" smtClean="0">
                <a:latin typeface="宋体" panose="02010600030101010101" pitchFamily="2" charset="-122"/>
                <a:ea typeface="宋体" panose="02010600030101010101" pitchFamily="2" charset="-122"/>
              </a:rPr>
              <a:t>对称且未显示原点时，假定原点位于对称中心处</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矩形阵列：通过添加最小可能数量的背景元素形成一个矩形阵列来实现。</a:t>
            </a:r>
            <a:endParaRPr lang="zh-CN" altLang="en-US" sz="16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501008"/>
            <a:ext cx="2536825"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501008"/>
            <a:ext cx="106203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716281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p:sp>
        <p:nvSpPr>
          <p:cNvPr id="3" name="内容占位符 2"/>
          <p:cNvSpPr>
            <a:spLocks noGrp="1"/>
          </p:cNvSpPr>
          <p:nvPr>
            <p:ph idx="1"/>
          </p:nvPr>
        </p:nvSpPr>
        <p:spPr/>
        <p:txBody>
          <a:bodyPr/>
          <a:lstStyle/>
          <a:p>
            <a:r>
              <a:rPr lang="zh-CN" altLang="en-US" sz="2000" dirty="0">
                <a:latin typeface="宋体" panose="02010600030101010101" pitchFamily="2" charset="-122"/>
                <a:ea typeface="宋体" panose="02010600030101010101" pitchFamily="2" charset="-122"/>
              </a:rPr>
              <a:t>顶帽变换和底帽变换</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下图是在非均匀光照下得到的，如图像底部及最右侧的暗色区域就是明证。非均匀光照的最终结果导致了暗区域的分割错误（一些米粒未从背景中提取出来），且在图像的左上角，背景部分被错误地分类了</a:t>
            </a:r>
            <a:endParaRPr lang="en-US" altLang="zh-CN" sz="16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315" y="2564904"/>
            <a:ext cx="5349875" cy="354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6016625"/>
            <a:ext cx="5695950"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526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粒度测定</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在图像处理方面，粒度测定属于判断图像中颗粒的尺寸分布的区域。实践中，颗粒很少能完美地分离，这就使得用识别单个颗粒来计数很困难。形态学可间接用于估计颗粒的尺寸分布，而不需要识别并测量图像中的每个颗粒</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这种方法原理很简单。对于比背景亮且具有规则形状的颗粒，该方法由使用逐渐增大的结构元对图像执行开操作组成。</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基本概念是，某个特殊尺寸的开操作应会对包含类似尺寸的颗粒的输入图像</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的区域产生最大的效果。对于每次开操作，计算该开操作中像素值的和。该</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和有时称为表面区域，它会随着结构元的增大而减小，因为开操作会降低亮</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特征的灰度。</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该过程会得到一个这样的数字的一位阵列，阵列中的每个元素等于对应于阵</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列中该位置的结构元素对的大小的开操作中的像素之和。</a:t>
            </a:r>
            <a:endParaRPr lang="en-US" altLang="zh-CN" sz="1600" dirty="0" smtClean="0">
              <a:latin typeface="宋体" panose="02010600030101010101" pitchFamily="2" charset="-122"/>
              <a:ea typeface="宋体" panose="02010600030101010101" pitchFamily="2" charset="-122"/>
            </a:endParaRPr>
          </a:p>
          <a:p>
            <a:pPr marL="471487" lvl="1" indent="0">
              <a:buNone/>
            </a:pPr>
            <a:r>
              <a:rPr lang="en-US" altLang="zh-CN" sz="1600" dirty="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为了强调连续开操作间的变化，我们计算一维阵列的相邻元素的差。为了形</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象化该结果，我们画出了该差的图形。曲线中的峰值表面了图像中颗粒的主</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要大小分布</a:t>
            </a:r>
            <a:endParaRPr lang="en-US" altLang="zh-CN" sz="16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dirty="0"/>
          </a:p>
          <a:p>
            <a:endParaRPr lang="zh-CN" altLang="en-US" dirty="0"/>
          </a:p>
        </p:txBody>
      </p:sp>
    </p:spTree>
    <p:extLst>
      <p:ext uri="{BB962C8B-B14F-4D97-AF65-F5344CB8AC3E}">
        <p14:creationId xmlns:p14="http://schemas.microsoft.com/office/powerpoint/2010/main" val="332380381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p:sp>
        <p:nvSpPr>
          <p:cNvPr id="3" name="内容占位符 2"/>
          <p:cNvSpPr>
            <a:spLocks noGrp="1"/>
          </p:cNvSpPr>
          <p:nvPr>
            <p:ph idx="1"/>
          </p:nvPr>
        </p:nvSpPr>
        <p:spPr/>
        <p:txBody>
          <a:bodyPr/>
          <a:lstStyle/>
          <a:p>
            <a:r>
              <a:rPr lang="zh-CN" altLang="en-US" sz="2000" dirty="0">
                <a:latin typeface="宋体" panose="02010600030101010101" pitchFamily="2" charset="-122"/>
                <a:ea typeface="宋体" panose="02010600030101010101" pitchFamily="2" charset="-122"/>
              </a:rPr>
              <a:t>粒度测定</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左</a:t>
            </a:r>
            <a:r>
              <a:rPr lang="zh-CN" altLang="en-US" sz="1600" dirty="0" smtClean="0">
                <a:latin typeface="宋体" panose="02010600030101010101" pitchFamily="2" charset="-122"/>
                <a:ea typeface="宋体" panose="02010600030101010101" pitchFamily="2" charset="-122"/>
              </a:rPr>
              <a:t>图是两种不同大小的木钉图像</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右</a:t>
            </a:r>
            <a:r>
              <a:rPr lang="zh-CN" altLang="en-US" sz="1600" dirty="0" smtClean="0">
                <a:latin typeface="宋体" panose="02010600030101010101" pitchFamily="2" charset="-122"/>
                <a:ea typeface="宋体" panose="02010600030101010101" pitchFamily="2" charset="-122"/>
              </a:rPr>
              <a:t>图显示了该差值阵列的曲线，图中有两个明显的峰值，表面图像存在两种主要的物体尺寸</a:t>
            </a:r>
            <a:endParaRPr lang="en-US" altLang="zh-CN" sz="16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572990"/>
            <a:ext cx="57277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5519886"/>
            <a:ext cx="50942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155" y="2572990"/>
            <a:ext cx="3254375"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312" y="5126186"/>
            <a:ext cx="10731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576684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9.6.3  </a:t>
            </a:r>
            <a:r>
              <a:rPr lang="zh-CN" altLang="en-US" dirty="0"/>
              <a:t>一些基本的灰度级形态学算法</a:t>
            </a:r>
          </a:p>
        </p:txBody>
      </p:sp>
      <p:sp>
        <p:nvSpPr>
          <p:cNvPr id="3" name="内容占位符 2"/>
          <p:cNvSpPr>
            <a:spLocks noGrp="1"/>
          </p:cNvSpPr>
          <p:nvPr>
            <p:ph idx="1"/>
          </p:nvPr>
        </p:nvSpPr>
        <p:spPr>
          <a:xfrm>
            <a:off x="566738" y="1341438"/>
            <a:ext cx="4149278" cy="4967287"/>
          </a:xfrm>
        </p:spPr>
        <p:txBody>
          <a:bodyPr/>
          <a:lstStyle/>
          <a:p>
            <a:r>
              <a:rPr lang="zh-CN" altLang="en-US" sz="2000" dirty="0" smtClean="0">
                <a:latin typeface="宋体" panose="02010600030101010101" pitchFamily="2" charset="-122"/>
                <a:ea typeface="宋体" panose="02010600030101010101" pitchFamily="2" charset="-122"/>
              </a:rPr>
              <a:t>纹理分割</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右图有两个纹理区域：右边大斑点组成的区域和左边小斑点组成的区域。目的是以纹理内容为基础找到两个区域的边界</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对</a:t>
            </a:r>
            <a:r>
              <a:rPr lang="zh-CN" altLang="en-US" sz="1600" dirty="0" smtClean="0">
                <a:latin typeface="宋体" panose="02010600030101010101" pitchFamily="2" charset="-122"/>
                <a:ea typeface="宋体" panose="02010600030101010101" pitchFamily="2" charset="-122"/>
              </a:rPr>
              <a:t>图执行闭操作后删除了小斑点</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然后执行开操作后删除了大斑点间的亮间隔区域</a:t>
            </a:r>
            <a:endParaRPr lang="en-US" altLang="zh-CN" sz="1600" dirty="0" smtClean="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再</a:t>
            </a:r>
            <a:r>
              <a:rPr lang="zh-CN" altLang="en-US" sz="1600" dirty="0" smtClean="0">
                <a:latin typeface="宋体" panose="02010600030101010101" pitchFamily="2" charset="-122"/>
                <a:ea typeface="宋体" panose="02010600030101010101" pitchFamily="2" charset="-122"/>
              </a:rPr>
              <a:t>对图像执行形态学梯度操作，得到两个区域的边界</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将边界叠加到原图像上</a:t>
            </a:r>
            <a:endParaRPr lang="en-US" altLang="zh-CN" sz="16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36" y="1556791"/>
            <a:ext cx="362585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1556792"/>
            <a:ext cx="81915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66768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9.6.4	</a:t>
            </a:r>
            <a:r>
              <a:rPr lang="zh-CN" altLang="en-US" dirty="0" smtClean="0"/>
              <a:t>灰度级形态学重建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灰度级形态学重建基本上与二值图像所介绍的相同方法来定义。令</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和</a:t>
                </a:r>
                <a:r>
                  <a:rPr lang="en-US" altLang="zh-CN" sz="2000" dirty="0"/>
                  <a:t>g</a:t>
                </a:r>
                <a:r>
                  <a:rPr lang="zh-CN" altLang="en-US" sz="2000" dirty="0" smtClean="0">
                    <a:latin typeface="宋体" panose="02010600030101010101" pitchFamily="2" charset="-122"/>
                    <a:ea typeface="宋体" panose="02010600030101010101" pitchFamily="2" charset="-122"/>
                  </a:rPr>
                  <a:t>分别代表标记图像和模板图像。我们假设</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和</a:t>
                </a:r>
                <a:r>
                  <a:rPr lang="en-US" altLang="zh-CN" sz="2000" dirty="0" smtClean="0"/>
                  <a:t>g</a:t>
                </a:r>
                <a:r>
                  <a:rPr lang="zh-CN" altLang="en-US" sz="2000" dirty="0" smtClean="0">
                    <a:latin typeface="宋体" panose="02010600030101010101" pitchFamily="2" charset="-122"/>
                    <a:ea typeface="宋体" panose="02010600030101010101" pitchFamily="2" charset="-122"/>
                  </a:rPr>
                  <a:t>是大小相同的灰度级图像，且</a:t>
                </a:r>
                <a14:m>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 </m:t>
                    </m:r>
                  </m:oMath>
                </a14:m>
                <a:r>
                  <a:rPr lang="en-US" altLang="zh-CN" sz="2000" dirty="0" smtClean="0"/>
                  <a:t>g</a:t>
                </a:r>
                <a:r>
                  <a:rPr lang="zh-CN" altLang="en-US" sz="2000" dirty="0" smtClean="0"/>
                  <a:t>。</a:t>
                </a:r>
                <a:r>
                  <a:rPr lang="en-US" altLang="zh-CN" sz="2000" dirty="0"/>
                  <a:t> </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关于</a:t>
                </a:r>
                <a:r>
                  <a:rPr lang="en-US" altLang="zh-CN" sz="2000" dirty="0" smtClean="0"/>
                  <a:t>g</a:t>
                </a:r>
                <a:r>
                  <a:rPr lang="zh-CN" altLang="en-US" sz="2000" dirty="0" smtClean="0">
                    <a:latin typeface="宋体" panose="02010600030101010101" pitchFamily="2" charset="-122"/>
                    <a:ea typeface="宋体" panose="02010600030101010101" pitchFamily="2" charset="-122"/>
                  </a:rPr>
                  <a:t>的大小为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的测地膨胀定义为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1</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dirty="0">
                          <a:latin typeface="Cambria Math" panose="02040503050406030204" pitchFamily="18" charset="0"/>
                        </a:rPr>
                        <m:t>⊕</m:t>
                      </m:r>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r>
                        <a:rPr lang="en-US" altLang="zh-CN" sz="2000" i="1" dirty="0">
                          <a:latin typeface="Cambria Math" panose="02040503050406030204" pitchFamily="18" charset="0"/>
                        </a:rPr>
                        <m:t>𝑔</m:t>
                      </m:r>
                    </m:oMath>
                  </m:oMathPara>
                </a14:m>
                <a:endParaRPr lang="zh-CN" altLang="zh-CN" sz="2000" dirty="0"/>
              </a:p>
              <a:p>
                <a:pPr marL="0" indent="0">
                  <a:buNone/>
                </a:pP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r>
                  <a:rPr lang="en-US" altLang="zh-CN" sz="2000" dirty="0"/>
                  <a:t> </a:t>
                </a:r>
                <a14:m>
                  <m:oMath xmlns:m="http://schemas.openxmlformats.org/officeDocument/2006/math">
                    <m:r>
                      <a:rPr lang="en-US" altLang="zh-CN" sz="2000" i="1" dirty="0">
                        <a:latin typeface="Cambria Math"/>
                      </a:rPr>
                      <m:t>∧</m:t>
                    </m:r>
                  </m:oMath>
                </a14:m>
                <a:r>
                  <a:rPr lang="zh-CN" altLang="en-US" sz="2000" dirty="0" smtClean="0">
                    <a:latin typeface="宋体" panose="02010600030101010101" pitchFamily="2" charset="-122"/>
                    <a:ea typeface="宋体" panose="02010600030101010101" pitchFamily="2" charset="-122"/>
                  </a:rPr>
                  <a:t>代表点方式的最小算子。该式指出，大小为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的测地膨胀是先计算</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的膨胀，然后选择在每个</a:t>
                </a:r>
                <a14:m>
                  <m:oMath xmlns:m="http://schemas.openxmlformats.org/officeDocument/2006/math">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oMath>
                </a14:m>
                <a:r>
                  <a:rPr lang="zh-CN" altLang="en-US" sz="2000" dirty="0" smtClean="0">
                    <a:latin typeface="宋体" panose="02010600030101010101" pitchFamily="2" charset="-122"/>
                    <a:ea typeface="宋体" panose="02010600030101010101" pitchFamily="2" charset="-122"/>
                  </a:rPr>
                  <a:t>点处该结果和</a:t>
                </a:r>
                <a:r>
                  <a:rPr lang="en-US" altLang="zh-CN" sz="2000" dirty="0" smtClean="0">
                    <a:latin typeface="宋体" panose="02010600030101010101" pitchFamily="2" charset="-122"/>
                    <a:ea typeface="宋体" panose="02010600030101010101" pitchFamily="2" charset="-122"/>
                  </a:rPr>
                  <a:t>g</a:t>
                </a:r>
                <a:r>
                  <a:rPr lang="zh-CN" altLang="en-US" sz="2000" dirty="0" smtClean="0">
                    <a:latin typeface="宋体" panose="02010600030101010101" pitchFamily="2" charset="-122"/>
                    <a:ea typeface="宋体" panose="02010600030101010101" pitchFamily="2" charset="-122"/>
                  </a:rPr>
                  <a:t>间的最小者。如果</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是一个非平坦结构元，</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关于</a:t>
                </a:r>
                <a:r>
                  <a:rPr lang="en-US" altLang="zh-CN" sz="2000" dirty="0"/>
                  <a:t>g</a:t>
                </a:r>
                <a:r>
                  <a:rPr lang="zh-CN" altLang="en-US" sz="2000" dirty="0">
                    <a:latin typeface="宋体" panose="02010600030101010101" pitchFamily="2" charset="-122"/>
                    <a:ea typeface="宋体" panose="02010600030101010101" pitchFamily="2" charset="-122"/>
                  </a:rPr>
                  <a:t>的大小</a:t>
                </a:r>
                <a:r>
                  <a:rPr lang="zh-CN" altLang="en-US" sz="2000" dirty="0" smtClean="0">
                    <a:latin typeface="宋体" panose="02010600030101010101" pitchFamily="2" charset="-122"/>
                    <a:ea typeface="宋体" panose="02010600030101010101" pitchFamily="2" charset="-122"/>
                  </a:rPr>
                  <a:t>为</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测地膨胀定义为</a:t>
                </a:r>
                <a:endParaRPr lang="en-US" altLang="zh-CN" sz="2000" dirty="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𝑛</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1</m:t>
                              </m:r>
                            </m:e>
                          </m:d>
                        </m:sup>
                      </m:sSubSup>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e>
                          </m:d>
                        </m:sup>
                      </m:sSubSup>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    并</a:t>
                </a:r>
                <a:r>
                  <a:rPr lang="zh-CN" altLang="en-US" sz="2000" dirty="0">
                    <a:latin typeface="宋体" panose="02010600030101010101" pitchFamily="2" charset="-122"/>
                    <a:ea typeface="宋体" panose="02010600030101010101" pitchFamily="2" charset="-122"/>
                  </a:rPr>
                  <a:t>有</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0</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oMath>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类似地，</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关于</a:t>
                </a:r>
                <a:r>
                  <a:rPr lang="en-US" altLang="zh-CN" sz="2000" dirty="0"/>
                  <a:t>g</a:t>
                </a:r>
                <a:r>
                  <a:rPr lang="zh-CN" altLang="en-US" sz="2000" dirty="0">
                    <a:latin typeface="宋体" panose="02010600030101010101" pitchFamily="2" charset="-122"/>
                    <a:ea typeface="宋体" panose="02010600030101010101" pitchFamily="2" charset="-122"/>
                  </a:rPr>
                  <a:t>的大小</a:t>
                </a:r>
                <a:r>
                  <a:rPr lang="zh-CN" altLang="en-US" sz="2000" dirty="0" smtClean="0">
                    <a:latin typeface="宋体" panose="02010600030101010101" pitchFamily="2" charset="-122"/>
                    <a:ea typeface="宋体" panose="02010600030101010101" pitchFamily="2" charset="-122"/>
                  </a:rPr>
                  <a:t>为</a:t>
                </a: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测</a:t>
                </a:r>
                <a:r>
                  <a:rPr lang="zh-CN" altLang="en-US" sz="2000" dirty="0" smtClean="0">
                    <a:latin typeface="宋体" panose="02010600030101010101" pitchFamily="2" charset="-122"/>
                    <a:ea typeface="宋体" panose="02010600030101010101" pitchFamily="2" charset="-122"/>
                  </a:rPr>
                  <a:t>地腐蚀定义为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𝐸</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1</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r>
                        <a:rPr lang="en-US" altLang="zh-CN" sz="2000" dirty="0">
                          <a:latin typeface="Cambria Math" panose="02040503050406030204" pitchFamily="18" charset="0"/>
                        </a:rPr>
                        <m:t>∨</m:t>
                      </m:r>
                      <m:r>
                        <a:rPr lang="en-US" altLang="zh-CN" sz="2000" i="1" dirty="0">
                          <a:latin typeface="Cambria Math" panose="02040503050406030204" pitchFamily="18" charset="0"/>
                        </a:rPr>
                        <m:t>𝑔</m:t>
                      </m:r>
                    </m:oMath>
                  </m:oMathPara>
                </a14:m>
                <a:endParaRPr lang="en-US" altLang="zh-CN" sz="2000" dirty="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    式</a:t>
                </a:r>
                <a:r>
                  <a:rPr lang="zh-CN" altLang="en-US" sz="2000" dirty="0">
                    <a:latin typeface="宋体" panose="02010600030101010101" pitchFamily="2" charset="-122"/>
                    <a:ea typeface="宋体" panose="02010600030101010101" pitchFamily="2" charset="-122"/>
                  </a:rPr>
                  <a:t>中，</a:t>
                </a:r>
                <a14:m>
                  <m:oMath xmlns:m="http://schemas.openxmlformats.org/officeDocument/2006/math">
                    <m:r>
                      <a:rPr lang="en-US" altLang="zh-CN" sz="2000" dirty="0">
                        <a:latin typeface="Cambria Math"/>
                      </a:rPr>
                      <m:t>∨</m:t>
                    </m:r>
                  </m:oMath>
                </a14:m>
                <a:r>
                  <a:rPr lang="zh-CN" altLang="en-US" sz="2000" dirty="0">
                    <a:latin typeface="宋体" panose="02010600030101010101" pitchFamily="2" charset="-122"/>
                    <a:ea typeface="宋体" panose="02010600030101010101" pitchFamily="2" charset="-122"/>
                  </a:rPr>
                  <a:t>代表点方式的</a:t>
                </a:r>
                <a:r>
                  <a:rPr lang="zh-CN" altLang="en-US" sz="2000" dirty="0" smtClean="0">
                    <a:latin typeface="宋体" panose="02010600030101010101" pitchFamily="2" charset="-122"/>
                    <a:ea typeface="宋体" panose="02010600030101010101" pitchFamily="2" charset="-122"/>
                  </a:rPr>
                  <a:t>最大算子</a:t>
                </a:r>
                <a:r>
                  <a:rPr lang="zh-CN" altLang="en-US" sz="2000" dirty="0">
                    <a:latin typeface="宋体" panose="02010600030101010101" pitchFamily="2" charset="-122"/>
                    <a:ea typeface="宋体" panose="02010600030101010101" pitchFamily="2" charset="-122"/>
                  </a:rPr>
                  <a:t>。</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关于</a:t>
                </a:r>
                <a:r>
                  <a:rPr lang="en-US" altLang="zh-CN" sz="2000" dirty="0"/>
                  <a:t>g</a:t>
                </a:r>
                <a:r>
                  <a:rPr lang="zh-CN" altLang="en-US" sz="2000" dirty="0">
                    <a:latin typeface="宋体" panose="02010600030101010101" pitchFamily="2" charset="-122"/>
                    <a:ea typeface="宋体" panose="02010600030101010101" pitchFamily="2" charset="-122"/>
                  </a:rPr>
                  <a:t>的大小为</a:t>
                </a:r>
                <a:r>
                  <a:rPr lang="en-US" altLang="zh-CN" sz="2000" dirty="0">
                    <a:latin typeface="宋体" panose="02010600030101010101" pitchFamily="2" charset="-122"/>
                    <a:ea typeface="宋体" panose="02010600030101010101" pitchFamily="2" charset="-122"/>
                  </a:rPr>
                  <a:t>n</a:t>
                </a:r>
                <a:r>
                  <a:rPr lang="zh-CN" altLang="en-US" sz="2000" dirty="0">
                    <a:latin typeface="宋体" panose="02010600030101010101" pitchFamily="2" charset="-122"/>
                    <a:ea typeface="宋体" panose="02010600030101010101" pitchFamily="2" charset="-122"/>
                  </a:rPr>
                  <a:t>的测</a:t>
                </a:r>
                <a:r>
                  <a:rPr lang="zh-CN" altLang="en-US" sz="2000" dirty="0" smtClean="0">
                    <a:latin typeface="宋体" panose="02010600030101010101" pitchFamily="2" charset="-122"/>
                    <a:ea typeface="宋体" panose="02010600030101010101" pitchFamily="2" charset="-122"/>
                  </a:rPr>
                  <a:t>地腐蚀定义</a:t>
                </a:r>
                <a:r>
                  <a:rPr lang="zh-CN" altLang="en-US" sz="2000" dirty="0">
                    <a:latin typeface="宋体" panose="02010600030101010101" pitchFamily="2" charset="-122"/>
                    <a:ea typeface="宋体" panose="02010600030101010101" pitchFamily="2" charset="-122"/>
                  </a:rPr>
                  <a:t>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𝐸</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𝑛</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𝐸</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1</m:t>
                              </m:r>
                            </m:e>
                          </m:d>
                        </m:sup>
                      </m:sSubSup>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𝐸</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e>
                          </m:d>
                        </m:sup>
                      </m:sSubSup>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zh-CN" altLang="en-US" sz="2000" dirty="0" smtClean="0">
                    <a:latin typeface="宋体" panose="02010600030101010101" pitchFamily="2" charset="-122"/>
                    <a:ea typeface="宋体" panose="02010600030101010101" pitchFamily="2" charset="-122"/>
                  </a:rPr>
                  <a:t>    并</a:t>
                </a:r>
                <a:r>
                  <a:rPr lang="zh-CN" altLang="en-US" sz="2000" dirty="0">
                    <a:latin typeface="宋体" panose="02010600030101010101" pitchFamily="2" charset="-122"/>
                    <a:ea typeface="宋体" panose="02010600030101010101" pitchFamily="2" charset="-122"/>
                  </a:rPr>
                  <a:t>有</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𝐸</m:t>
                        </m:r>
                      </m:e>
                      <m:sub>
                        <m:r>
                          <a:rPr lang="en-US" altLang="zh-CN" sz="2000" i="1" dirty="0">
                            <a:latin typeface="Cambria Math" panose="02040503050406030204" pitchFamily="18" charset="0"/>
                          </a:rPr>
                          <m:t>𝑔</m:t>
                        </m:r>
                      </m:sub>
                      <m: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0</m:t>
                            </m:r>
                          </m:e>
                        </m:d>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oMath>
                </a14:m>
                <a:endParaRPr lang="en-US" altLang="zh-CN" sz="2000" dirty="0">
                  <a:latin typeface="宋体" panose="02010600030101010101" pitchFamily="2" charset="-122"/>
                  <a:ea typeface="宋体" panose="02010600030101010101" pitchFamily="2" charset="-122"/>
                </a:endParaRPr>
              </a:p>
              <a:p>
                <a:pPr marL="0" indent="0">
                  <a:buNone/>
                </a:pPr>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38" t="-613" b="-10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998679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9.6.4	</a:t>
            </a:r>
            <a:r>
              <a:rPr lang="zh-CN" altLang="en-US" dirty="0" smtClean="0"/>
              <a:t>灰度级形态学重建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灰度级标记图像</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对灰度模板图像</a:t>
                </a:r>
                <a:r>
                  <a:rPr lang="en-US" altLang="zh-CN" sz="2000" dirty="0" smtClean="0">
                    <a:latin typeface="宋体" panose="02010600030101010101" pitchFamily="2" charset="-122"/>
                    <a:ea typeface="宋体" panose="02010600030101010101" pitchFamily="2" charset="-122"/>
                  </a:rPr>
                  <a:t>g</a:t>
                </a:r>
                <a:r>
                  <a:rPr lang="zh-CN" altLang="en-US" sz="2000" dirty="0" smtClean="0">
                    <a:latin typeface="宋体" panose="02010600030101010101" pitchFamily="2" charset="-122"/>
                    <a:ea typeface="宋体" panose="02010600030101010101" pitchFamily="2" charset="-122"/>
                  </a:rPr>
                  <a:t>的膨胀形态学重建，定义为</a:t>
                </a:r>
                <a14:m>
                  <m:oMath xmlns:m="http://schemas.openxmlformats.org/officeDocument/2006/math">
                    <m:r>
                      <a:rPr lang="en-US" altLang="zh-CN" sz="2000" i="1" dirty="0">
                        <a:latin typeface="Cambria Math" panose="02040503050406030204" pitchFamily="18" charset="0"/>
                      </a:rPr>
                      <m:t>𝑓</m:t>
                    </m:r>
                  </m:oMath>
                </a14:m>
                <a:r>
                  <a:rPr lang="zh-CN" altLang="en-US" sz="2000" dirty="0" smtClean="0">
                    <a:latin typeface="宋体" panose="02010600030101010101" pitchFamily="2" charset="-122"/>
                    <a:ea typeface="宋体" panose="02010600030101010101" pitchFamily="2" charset="-122"/>
                  </a:rPr>
                  <a:t>关于</a:t>
                </a:r>
                <a:r>
                  <a:rPr lang="en-US" altLang="zh-CN" sz="2000" dirty="0" smtClean="0">
                    <a:latin typeface="宋体" panose="02010600030101010101" pitchFamily="2" charset="-122"/>
                    <a:ea typeface="宋体" panose="02010600030101010101" pitchFamily="2" charset="-122"/>
                  </a:rPr>
                  <a:t>g</a:t>
                </a:r>
                <a:r>
                  <a:rPr lang="zh-CN" altLang="en-US" sz="2000" dirty="0" smtClean="0">
                    <a:latin typeface="宋体" panose="02010600030101010101" pitchFamily="2" charset="-122"/>
                    <a:ea typeface="宋体" panose="02010600030101010101" pitchFamily="2" charset="-122"/>
                  </a:rPr>
                  <a:t>的测地膨胀反复迭代，直至达到稳定；即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a:rPr>
                            <m:t>𝑅</m:t>
                          </m:r>
                        </m:e>
                        <m:sub>
                          <m:r>
                            <a:rPr lang="en-US" altLang="zh-CN" sz="2000" i="1" dirty="0">
                              <a:latin typeface="Cambria Math"/>
                            </a:rPr>
                            <m:t>𝑔</m:t>
                          </m:r>
                        </m:sub>
                        <m:sup>
                          <m:r>
                            <a:rPr lang="en-US" altLang="zh-CN" sz="2000" i="1" dirty="0">
                              <a:latin typeface="Cambria Math"/>
                            </a:rPr>
                            <m:t>𝐷</m:t>
                          </m:r>
                        </m:sup>
                      </m:sSubSup>
                      <m:d>
                        <m:dPr>
                          <m:ctrlPr>
                            <a:rPr lang="zh-CN" altLang="zh-CN" sz="2000" i="1" dirty="0">
                              <a:latin typeface="Cambria Math" panose="02040503050406030204" pitchFamily="18" charset="0"/>
                            </a:rPr>
                          </m:ctrlPr>
                        </m:dPr>
                        <m:e>
                          <m:r>
                            <a:rPr lang="en-US" altLang="zh-CN" sz="2000" i="1" dirty="0">
                              <a:latin typeface="Cambria Math"/>
                            </a:rPr>
                            <m:t>𝑓</m:t>
                          </m:r>
                        </m:e>
                      </m:d>
                      <m:r>
                        <a:rPr lang="en-US" altLang="zh-CN" sz="2000" i="1" dirty="0">
                          <a:latin typeface="Cambria Math"/>
                        </a:rPr>
                        <m:t>=</m:t>
                      </m:r>
                      <m:sSubSup>
                        <m:sSubSupPr>
                          <m:ctrlPr>
                            <a:rPr lang="zh-CN" altLang="zh-CN" sz="2000" i="1" dirty="0">
                              <a:latin typeface="Cambria Math" panose="02040503050406030204" pitchFamily="18" charset="0"/>
                            </a:rPr>
                          </m:ctrlPr>
                        </m:sSubSupPr>
                        <m:e>
                          <m:r>
                            <a:rPr lang="en-US" altLang="zh-CN" sz="2000" i="1" dirty="0">
                              <a:latin typeface="Cambria Math"/>
                            </a:rPr>
                            <m:t>𝐷</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oMath>
                  </m:oMathPara>
                </a14:m>
                <a:endParaRPr lang="zh-CN" altLang="zh-CN" sz="2000" dirty="0"/>
              </a:p>
              <a:p>
                <a:pPr marL="0" indent="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且</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应使</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a:rPr>
                          <m:t>𝐷</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r>
                      <a:rPr lang="en-US" altLang="zh-CN" sz="2000" i="1" dirty="0">
                        <a:latin typeface="Cambria Math"/>
                      </a:rPr>
                      <m:t>=</m:t>
                    </m:r>
                    <m:sSubSup>
                      <m:sSubSupPr>
                        <m:ctrlPr>
                          <a:rPr lang="zh-CN" altLang="zh-CN" sz="2000" i="1" dirty="0">
                            <a:latin typeface="Cambria Math" panose="02040503050406030204" pitchFamily="18" charset="0"/>
                          </a:rPr>
                        </m:ctrlPr>
                      </m:sSubSupPr>
                      <m:e>
                        <m:r>
                          <a:rPr lang="en-US" altLang="zh-CN" sz="2000" i="1" dirty="0">
                            <a:latin typeface="Cambria Math"/>
                          </a:rPr>
                          <m:t>𝐷</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r>
                              <a:rPr lang="en-US" altLang="zh-CN" sz="2000" i="1" dirty="0">
                                <a:latin typeface="Cambria Math"/>
                              </a:rPr>
                              <m:t>+1</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oMath>
                </a14:m>
                <a:r>
                  <a:rPr lang="zh-CN" altLang="en-US" sz="2000" dirty="0">
                    <a:latin typeface="宋体" panose="02010600030101010101" pitchFamily="2" charset="-122"/>
                    <a:ea typeface="宋体" panose="02010600030101010101" pitchFamily="2" charset="-122"/>
                  </a:rPr>
                  <a:t>。</a:t>
                </a:r>
                <a:r>
                  <a:rPr lang="en-US" altLang="zh-CN" sz="2000" dirty="0"/>
                  <a:t> </a:t>
                </a:r>
                <a14:m>
                  <m:oMath xmlns:m="http://schemas.openxmlformats.org/officeDocument/2006/math">
                    <m:r>
                      <a:rPr lang="en-US" altLang="zh-CN" sz="2000" i="1" dirty="0">
                        <a:latin typeface="Cambria Math"/>
                      </a:rPr>
                      <m:t>𝑓</m:t>
                    </m:r>
                  </m:oMath>
                </a14:m>
                <a:r>
                  <a:rPr lang="zh-CN" altLang="en-US"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g</a:t>
                </a:r>
                <a:r>
                  <a:rPr lang="zh-CN" altLang="en-US" sz="2000" dirty="0">
                    <a:latin typeface="宋体" panose="02010600030101010101" pitchFamily="2" charset="-122"/>
                    <a:ea typeface="宋体" panose="02010600030101010101" pitchFamily="2" charset="-122"/>
                  </a:rPr>
                  <a:t>的腐蚀的形态学重建定义为</a:t>
                </a:r>
                <a:endParaRPr lang="en-US" altLang="zh-CN" sz="2000" dirty="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a:rPr>
                            <m:t>𝑅</m:t>
                          </m:r>
                        </m:e>
                        <m:sub>
                          <m:r>
                            <a:rPr lang="en-US" altLang="zh-CN" sz="2000" i="1" dirty="0">
                              <a:latin typeface="Cambria Math"/>
                            </a:rPr>
                            <m:t>𝑔</m:t>
                          </m:r>
                        </m:sub>
                        <m:sup>
                          <m:r>
                            <a:rPr lang="en-US" altLang="zh-CN" sz="2000" i="1" dirty="0">
                              <a:latin typeface="Cambria Math"/>
                            </a:rPr>
                            <m:t>𝐸</m:t>
                          </m:r>
                        </m:sup>
                      </m:sSubSup>
                      <m:d>
                        <m:dPr>
                          <m:ctrlPr>
                            <a:rPr lang="zh-CN" altLang="zh-CN" sz="2000" i="1" dirty="0">
                              <a:latin typeface="Cambria Math" panose="02040503050406030204" pitchFamily="18" charset="0"/>
                            </a:rPr>
                          </m:ctrlPr>
                        </m:dPr>
                        <m:e>
                          <m:r>
                            <a:rPr lang="en-US" altLang="zh-CN" sz="2000" i="1" dirty="0">
                              <a:latin typeface="Cambria Math"/>
                            </a:rPr>
                            <m:t>𝑓</m:t>
                          </m:r>
                        </m:e>
                      </m:d>
                      <m:r>
                        <a:rPr lang="en-US" altLang="zh-CN" sz="2000" i="1" dirty="0">
                          <a:latin typeface="Cambria Math"/>
                        </a:rPr>
                        <m:t>=</m:t>
                      </m:r>
                      <m:sSubSup>
                        <m:sSubSupPr>
                          <m:ctrlPr>
                            <a:rPr lang="zh-CN" altLang="zh-CN" sz="2000" i="1" dirty="0">
                              <a:latin typeface="Cambria Math" panose="02040503050406030204" pitchFamily="18" charset="0"/>
                            </a:rPr>
                          </m:ctrlPr>
                        </m:sSubSupPr>
                        <m:e>
                          <m:r>
                            <a:rPr lang="en-US" altLang="zh-CN" sz="2000" i="1" dirty="0">
                              <a:latin typeface="Cambria Math"/>
                            </a:rPr>
                            <m:t>𝐸</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oMath>
                  </m:oMathPara>
                </a14:m>
                <a:endParaRPr lang="en-US" altLang="zh-CN" sz="2000" dirty="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且</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应使</a:t>
                </a:r>
                <a14:m>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a:rPr>
                          <m:t>𝐸</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r>
                      <a:rPr lang="en-US" altLang="zh-CN" sz="2000" i="1" dirty="0">
                        <a:latin typeface="Cambria Math"/>
                      </a:rPr>
                      <m:t>=</m:t>
                    </m:r>
                    <m:sSubSup>
                      <m:sSubSupPr>
                        <m:ctrlPr>
                          <a:rPr lang="zh-CN" altLang="zh-CN" sz="2000" i="1" dirty="0">
                            <a:latin typeface="Cambria Math" panose="02040503050406030204" pitchFamily="18" charset="0"/>
                          </a:rPr>
                        </m:ctrlPr>
                      </m:sSubSupPr>
                      <m:e>
                        <m:r>
                          <a:rPr lang="en-US" altLang="zh-CN" sz="2000" i="1" dirty="0">
                            <a:latin typeface="Cambria Math"/>
                          </a:rPr>
                          <m:t>𝐸</m:t>
                        </m:r>
                      </m:e>
                      <m:sub>
                        <m:r>
                          <a:rPr lang="en-US" altLang="zh-CN" sz="2000" i="1" dirty="0">
                            <a:latin typeface="Cambria Math"/>
                          </a:rPr>
                          <m:t>𝑔</m:t>
                        </m:r>
                      </m:sub>
                      <m:sup>
                        <m:d>
                          <m:dPr>
                            <m:ctrlPr>
                              <a:rPr lang="zh-CN" altLang="zh-CN" sz="2000" i="1" dirty="0">
                                <a:latin typeface="Cambria Math" panose="02040503050406030204" pitchFamily="18" charset="0"/>
                              </a:rPr>
                            </m:ctrlPr>
                          </m:dPr>
                          <m:e>
                            <m:r>
                              <a:rPr lang="en-US" altLang="zh-CN" sz="2000" i="1" dirty="0">
                                <a:latin typeface="Cambria Math"/>
                              </a:rPr>
                              <m:t>𝑘</m:t>
                            </m:r>
                            <m:r>
                              <a:rPr lang="en-US" altLang="zh-CN" sz="2000" i="1" dirty="0">
                                <a:latin typeface="Cambria Math"/>
                              </a:rPr>
                              <m:t>+1</m:t>
                            </m:r>
                          </m:e>
                        </m:d>
                      </m:sup>
                    </m:sSubSup>
                    <m:d>
                      <m:dPr>
                        <m:ctrlPr>
                          <a:rPr lang="zh-CN" altLang="zh-CN" sz="2000" i="1" dirty="0">
                            <a:latin typeface="Cambria Math" panose="02040503050406030204" pitchFamily="18" charset="0"/>
                          </a:rPr>
                        </m:ctrlPr>
                      </m:dPr>
                      <m:e>
                        <m:r>
                          <a:rPr lang="en-US" altLang="zh-CN" sz="2000" i="1" dirty="0">
                            <a:latin typeface="Cambria Math"/>
                          </a:rPr>
                          <m:t>𝑓</m:t>
                        </m:r>
                      </m:e>
                    </m:d>
                  </m:oMath>
                </a14:m>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如二值情况那样，灰度级图像重建的开操作首先腐蚀输入图像，并用它作为标记图像。图像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的大小为</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的重建开操作定义为，先对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进行大小为</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的腐蚀，再由</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的膨胀重建；即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𝑂</m:t>
                          </m:r>
                        </m:e>
                        <m:sub>
                          <m:r>
                            <a:rPr lang="en-US" altLang="zh-CN" sz="2000" i="1" dirty="0">
                              <a:latin typeface="Cambria Math" panose="02040503050406030204" pitchFamily="18" charset="0"/>
                            </a:rPr>
                            <m:t>𝑅</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𝑅</m:t>
                          </m:r>
                        </m:e>
                        <m:sub>
                          <m:r>
                            <a:rPr lang="en-US" altLang="zh-CN" sz="2000" i="1" dirty="0">
                              <a:latin typeface="Cambria Math" panose="02040503050406030204" pitchFamily="18" charset="0"/>
                            </a:rPr>
                            <m:t>𝑓</m:t>
                          </m:r>
                        </m:sub>
                        <m:sup>
                          <m:r>
                            <a:rPr lang="en-US" altLang="zh-CN" sz="2000" i="1" dirty="0">
                              <a:latin typeface="Cambria Math" panose="02040503050406030204" pitchFamily="18" charset="0"/>
                            </a:rPr>
                            <m:t>𝐷</m:t>
                          </m:r>
                        </m:sup>
                      </m:sSubSup>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𝑛𝑏</m:t>
                      </m:r>
                      <m:r>
                        <a:rPr lang="en-US" altLang="zh-CN" sz="2000" i="1" dirty="0">
                          <a:latin typeface="Cambria Math" panose="02040503050406030204" pitchFamily="18" charset="0"/>
                        </a:rPr>
                        <m:t>)]</m:t>
                      </m:r>
                    </m:oMath>
                  </m:oMathPara>
                </a14:m>
                <a:endParaRPr lang="en-US" altLang="zh-CN" sz="2000" dirty="0" smtClean="0"/>
              </a:p>
              <a:p>
                <a:pPr marL="0" indent="0">
                  <a:buNone/>
                </a:pPr>
                <a:r>
                  <a:rPr lang="zh-CN" altLang="en-US" sz="2000" dirty="0" smtClean="0">
                    <a:latin typeface="宋体" panose="02010600030101010101" pitchFamily="2" charset="-122"/>
                    <a:ea typeface="宋体" panose="02010600030101010101" pitchFamily="2" charset="-122"/>
                  </a:rPr>
                  <a:t>    式中，</a:t>
                </a:r>
                <a:r>
                  <a:rPr lang="en-US" altLang="zh-CN" sz="2000" dirty="0"/>
                  <a:t> </a:t>
                </a:r>
                <a14:m>
                  <m:oMath xmlns:m="http://schemas.openxmlformats.org/officeDocument/2006/math">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𝑛𝑏</m:t>
                    </m:r>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表示</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次腐蚀。</a:t>
                </a:r>
                <a:r>
                  <a:rPr lang="zh-CN" altLang="en-US" sz="2000" dirty="0">
                    <a:latin typeface="宋体" panose="02010600030101010101" pitchFamily="2" charset="-122"/>
                    <a:ea typeface="宋体" panose="02010600030101010101" pitchFamily="2" charset="-122"/>
                  </a:rPr>
                  <a:t>类似</a:t>
                </a:r>
                <a:r>
                  <a:rPr lang="zh-CN" altLang="en-US" sz="2000" dirty="0" smtClean="0">
                    <a:latin typeface="宋体" panose="02010600030101010101" pitchFamily="2" charset="-122"/>
                    <a:ea typeface="宋体" panose="02010600030101010101" pitchFamily="2" charset="-122"/>
                  </a:rPr>
                  <a:t>地，图像</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的大小为</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的重建闭操作定义为，先对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进行大小为</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的膨胀，再由</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的腐蚀重建即</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𝐶</m:t>
                          </m:r>
                        </m:e>
                        <m:sub>
                          <m:r>
                            <a:rPr lang="en-US" altLang="zh-CN" sz="2000" i="1" dirty="0">
                              <a:latin typeface="Cambria Math" panose="02040503050406030204" pitchFamily="18" charset="0"/>
                            </a:rPr>
                            <m:t>𝑅</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sup>
                      </m:sSubSup>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𝑓</m:t>
                          </m:r>
                        </m:e>
                      </m:d>
                      <m:r>
                        <a:rPr lang="en-US" altLang="zh-CN" sz="2000" i="1" dirty="0">
                          <a:latin typeface="Cambria Math" panose="02040503050406030204" pitchFamily="18" charset="0"/>
                        </a:rPr>
                        <m:t>=</m:t>
                      </m:r>
                      <m:sSubSup>
                        <m:sSubSupPr>
                          <m:ctrlPr>
                            <a:rPr lang="zh-CN" altLang="zh-CN" sz="2000" i="1" dirty="0">
                              <a:latin typeface="Cambria Math" panose="02040503050406030204" pitchFamily="18" charset="0"/>
                            </a:rPr>
                          </m:ctrlPr>
                        </m:sSubSupPr>
                        <m:e>
                          <m:r>
                            <a:rPr lang="en-US" altLang="zh-CN" sz="2000" i="1" dirty="0">
                              <a:latin typeface="Cambria Math" panose="02040503050406030204" pitchFamily="18" charset="0"/>
                            </a:rPr>
                            <m:t>𝑅</m:t>
                          </m:r>
                        </m:e>
                        <m:sub>
                          <m:r>
                            <a:rPr lang="en-US" altLang="zh-CN" sz="2000" i="1" dirty="0">
                              <a:latin typeface="Cambria Math" panose="02040503050406030204" pitchFamily="18" charset="0"/>
                            </a:rPr>
                            <m:t>𝑓</m:t>
                          </m:r>
                        </m:sub>
                        <m:sup>
                          <m:r>
                            <a:rPr lang="en-US" altLang="zh-CN" sz="2000" i="1" dirty="0">
                              <a:latin typeface="Cambria Math" panose="02040503050406030204" pitchFamily="18" charset="0"/>
                            </a:rPr>
                            <m:t>𝐸</m:t>
                          </m:r>
                        </m:sup>
                      </m:sSubSup>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dirty="0">
                          <a:latin typeface="Cambria Math" panose="02040503050406030204" pitchFamily="18" charset="0"/>
                        </a:rPr>
                        <m:t>⊕</m:t>
                      </m:r>
                      <m:r>
                        <a:rPr lang="en-US" altLang="zh-CN" sz="2000" i="1" dirty="0">
                          <a:latin typeface="Cambria Math" panose="02040503050406030204" pitchFamily="18" charset="0"/>
                        </a:rPr>
                        <m:t>𝑛𝑏</m:t>
                      </m:r>
                      <m:r>
                        <a:rPr lang="en-US" altLang="zh-CN" sz="2000" i="1" dirty="0">
                          <a:latin typeface="Cambria Math" panose="02040503050406030204" pitchFamily="18" charset="0"/>
                        </a:rPr>
                        <m:t>)]</m:t>
                      </m:r>
                    </m:oMath>
                  </m:oMathPara>
                </a14:m>
                <a:endParaRPr lang="en-US" altLang="zh-CN" sz="2000" dirty="0" smtClean="0">
                  <a:latin typeface="宋体" panose="02010600030101010101" pitchFamily="2" charset="-122"/>
                  <a:ea typeface="宋体" panose="02010600030101010101" pitchFamily="2" charset="-122"/>
                </a:endParaRPr>
              </a:p>
              <a:p>
                <a:pPr marL="0" indent="0">
                  <a:buNone/>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式中，</a:t>
                </a:r>
                <a:r>
                  <a:rPr lang="en-US" altLang="zh-CN" sz="2000" dirty="0"/>
                  <a:t> </a:t>
                </a:r>
                <a14:m>
                  <m:oMath xmlns:m="http://schemas.openxmlformats.org/officeDocument/2006/math">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dirty="0">
                        <a:latin typeface="Cambria Math" panose="02040503050406030204" pitchFamily="18" charset="0"/>
                      </a:rPr>
                      <m:t>⊕</m:t>
                    </m:r>
                    <m:r>
                      <a:rPr lang="en-US" altLang="zh-CN" sz="2000" i="1" dirty="0">
                        <a:latin typeface="Cambria Math" panose="02040503050406030204" pitchFamily="18" charset="0"/>
                      </a:rPr>
                      <m:t>𝑛𝑏</m:t>
                    </m:r>
                    <m:r>
                      <a:rPr lang="en-US" altLang="zh-CN" sz="2000" i="1" dirty="0">
                        <a:latin typeface="Cambria Math" panose="02040503050406030204" pitchFamily="18" charset="0"/>
                      </a:rPr>
                      <m:t>)</m:t>
                    </m:r>
                  </m:oMath>
                </a14:m>
                <a:r>
                  <a:rPr lang="zh-CN" altLang="en-US" sz="2000" dirty="0" smtClean="0">
                    <a:latin typeface="宋体" panose="02010600030101010101" pitchFamily="2" charset="-122"/>
                    <a:ea typeface="宋体" panose="02010600030101010101" pitchFamily="2" charset="-122"/>
                  </a:rPr>
                  <a:t>表示</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14:m>
                  <m:oMath xmlns:m="http://schemas.openxmlformats.org/officeDocument/2006/math">
                    <m:r>
                      <a:rPr lang="en-US" altLang="zh-CN" sz="2000" i="1" dirty="0">
                        <a:latin typeface="Cambria Math"/>
                      </a:rPr>
                      <m:t>𝑓</m:t>
                    </m:r>
                  </m:oMath>
                </a14:m>
                <a:r>
                  <a:rPr lang="zh-CN" altLang="en-US" sz="2000" dirty="0" smtClean="0">
                    <a:latin typeface="宋体" panose="02010600030101010101" pitchFamily="2" charset="-122"/>
                    <a:ea typeface="宋体" panose="02010600030101010101" pitchFamily="2" charset="-122"/>
                  </a:rPr>
                  <a:t>的</a:t>
                </a:r>
                <a:r>
                  <a:rPr lang="en-US" altLang="zh-CN" sz="2000" dirty="0" smtClean="0">
                    <a:latin typeface="宋体" panose="02010600030101010101" pitchFamily="2" charset="-122"/>
                    <a:ea typeface="宋体" panose="02010600030101010101" pitchFamily="2" charset="-122"/>
                  </a:rPr>
                  <a:t>n</a:t>
                </a:r>
                <a:r>
                  <a:rPr lang="zh-CN" altLang="en-US" sz="2000" dirty="0" smtClean="0">
                    <a:latin typeface="宋体" panose="02010600030101010101" pitchFamily="2" charset="-122"/>
                    <a:ea typeface="宋体" panose="02010600030101010101" pitchFamily="2" charset="-122"/>
                  </a:rPr>
                  <a:t>次膨胀。</a:t>
                </a:r>
                <a:endParaRPr lang="en-US" altLang="zh-CN" sz="2000" dirty="0" smtClean="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38" t="-859" r="-610" b="-8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412666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9.6.4	</a:t>
            </a:r>
            <a:r>
              <a:rPr lang="zh-CN" altLang="en-US" dirty="0" smtClean="0"/>
              <a:t>灰度级形态学重建</a:t>
            </a:r>
            <a:endParaRPr lang="zh-CN" altLang="en-US" dirty="0"/>
          </a:p>
        </p:txBody>
      </p:sp>
      <p:sp>
        <p:nvSpPr>
          <p:cNvPr id="3" name="内容占位符 2"/>
          <p:cNvSpPr>
            <a:spLocks noGrp="1"/>
          </p:cNvSpPr>
          <p:nvPr>
            <p:ph idx="1"/>
          </p:nvPr>
        </p:nvSpPr>
        <p:spPr>
          <a:xfrm>
            <a:off x="566738" y="1341438"/>
            <a:ext cx="2781126" cy="4967287"/>
          </a:xfrm>
        </p:spPr>
        <p:txBody>
          <a:bodyPr/>
          <a:lstStyle/>
          <a:p>
            <a:r>
              <a:rPr lang="zh-CN" altLang="en-US" sz="2000" dirty="0" smtClean="0">
                <a:latin typeface="宋体" panose="02010600030101010101" pitchFamily="2" charset="-122"/>
                <a:ea typeface="宋体" panose="02010600030101010101" pitchFamily="2" charset="-122"/>
              </a:rPr>
              <a:t>最后，如下例所示，称为重建顶帽的一种有用的技术是从一幅图像中减去其重建开操作</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使用形态学重建展平复杂的背景</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目的是仅留下恒定灰度背景上的正文</a:t>
            </a:r>
            <a:endParaRPr lang="en-US" altLang="zh-CN" sz="1600" dirty="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423" y="5447023"/>
            <a:ext cx="6383556" cy="13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268760"/>
            <a:ext cx="5617022" cy="46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98679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Text Box 3"/>
          <p:cNvSpPr txBox="1">
            <a:spLocks noChangeArrowheads="1"/>
          </p:cNvSpPr>
          <p:nvPr/>
        </p:nvSpPr>
        <p:spPr bwMode="auto">
          <a:xfrm>
            <a:off x="790575" y="1474788"/>
            <a:ext cx="7989888" cy="4822825"/>
          </a:xfrm>
          <a:prstGeom prst="rect">
            <a:avLst/>
          </a:prstGeom>
          <a:noFill/>
          <a:ln w="9525">
            <a:noFill/>
            <a:miter lim="800000"/>
          </a:ln>
          <a:effectLst/>
        </p:spPr>
        <p:txBody>
          <a:bodyPr/>
          <a:lstStyle/>
          <a:p>
            <a:pPr algn="ctr">
              <a:spcBef>
                <a:spcPct val="50000"/>
              </a:spcBef>
              <a:buClr>
                <a:schemeClr val="tx1"/>
              </a:buClr>
              <a:defRPr/>
            </a:pPr>
            <a:endParaRPr lang="en-US" altLang="zh-CN" sz="6000" dirty="0">
              <a:latin typeface="+mj-lt"/>
              <a:ea typeface="+mn-ea"/>
              <a:sym typeface="Wingdings" panose="05000000000000000000" pitchFamily="2" charset="2"/>
            </a:endParaRPr>
          </a:p>
          <a:p>
            <a:pPr algn="ctr">
              <a:spcBef>
                <a:spcPct val="50000"/>
              </a:spcBef>
              <a:buClr>
                <a:schemeClr val="tx1"/>
              </a:buClr>
              <a:defRPr/>
            </a:pPr>
            <a:r>
              <a:rPr lang="en-US" altLang="zh-CN" sz="6000" dirty="0" smtClean="0">
                <a:latin typeface="+mj-lt"/>
                <a:ea typeface="+mn-ea"/>
                <a:sym typeface="Wingdings" panose="05000000000000000000" pitchFamily="2" charset="2"/>
              </a:rPr>
              <a:t>Thanks</a:t>
            </a:r>
            <a:r>
              <a:rPr lang="zh-CN" altLang="en-US" sz="6000" dirty="0" smtClean="0">
                <a:latin typeface="+mj-lt"/>
                <a:ea typeface="+mn-ea"/>
                <a:sym typeface="Wingdings" panose="05000000000000000000" pitchFamily="2" charset="2"/>
              </a:rPr>
              <a:t></a:t>
            </a:r>
            <a:endParaRPr lang="en-US" altLang="zh-CN" sz="6000" dirty="0">
              <a:latin typeface="+mj-lt"/>
              <a:ea typeface="+mn-ea"/>
              <a:sym typeface="Wingdings" panose="05000000000000000000" pitchFamily="2" charset="2"/>
            </a:endParaRPr>
          </a:p>
        </p:txBody>
      </p:sp>
      <p:sp>
        <p:nvSpPr>
          <p:cNvPr id="2" name="标题 1"/>
          <p:cNvSpPr>
            <a:spLocks noGrp="1"/>
          </p:cNvSpPr>
          <p:nvPr>
            <p:ph type="title"/>
          </p:nvPr>
        </p:nvSpPr>
        <p:spPr/>
        <p:txBody>
          <a:bodyPr/>
          <a:lstStyle/>
          <a:p>
            <a:pPr>
              <a:defRPr/>
            </a:pPr>
            <a:r>
              <a:rPr lang="zh-CN" altLang="en-US" sz="3600" dirty="0" smtClean="0">
                <a:latin typeface="+mj-ea"/>
              </a:rPr>
              <a:t>第</a:t>
            </a:r>
            <a:r>
              <a:rPr lang="en-US" altLang="zh-CN" sz="3600" dirty="0" smtClean="0">
                <a:latin typeface="+mj-ea"/>
              </a:rPr>
              <a:t>9</a:t>
            </a:r>
            <a:r>
              <a:rPr lang="zh-CN" altLang="en-US" sz="3600" dirty="0" smtClean="0">
                <a:latin typeface="+mj-ea"/>
              </a:rPr>
              <a:t>章  形态学图像处理</a:t>
            </a:r>
            <a:endParaRPr lang="zh-CN" altLang="en-US" dirty="0"/>
          </a:p>
        </p:txBody>
      </p:sp>
    </p:spTree>
    <p:extLst>
      <p:ext uri="{BB962C8B-B14F-4D97-AF65-F5344CB8AC3E}">
        <p14:creationId xmlns:p14="http://schemas.microsoft.com/office/powerpoint/2010/main" val="23778558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9.1	</a:t>
            </a:r>
            <a:r>
              <a:rPr lang="zh-CN" altLang="en-US" sz="3600" dirty="0"/>
              <a:t>预备知识</a:t>
            </a:r>
            <a:endParaRPr lang="zh-CN" altLang="en-US" dirty="0"/>
          </a:p>
        </p:txBody>
      </p:sp>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形态学中如何使用结构元</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计算机实现要求用添加背景元素的办法把</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也转换为一个矩形阵列。当结构元的原点位于原始集合的边界上时，背景边界要大到足以容纳整个结构元。</a:t>
            </a:r>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a:p>
            <a:pPr lvl="1"/>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定义一个用结构元</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在集合</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上的操作如下：通过让</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在</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上运行，以便</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的原点访问</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的每个元素，来创建一个新集合。在</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的每个原点位置，如果</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完全被</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包含，则将该位置标记为新集合的一个成员；否则，将该位置标记为非新集合的成员。最终结果是集合的边界被腐蚀。</a:t>
            </a:r>
            <a:endParaRPr lang="en-US" altLang="zh-CN" sz="1600" dirty="0" smtClean="0">
              <a:latin typeface="宋体" panose="02010600030101010101" pitchFamily="2" charset="-122"/>
              <a:ea typeface="宋体" panose="02010600030101010101" pitchFamily="2" charset="-122"/>
            </a:endParaRPr>
          </a:p>
          <a:p>
            <a:endParaRPr lang="en-US" altLang="zh-CN" dirty="0"/>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015" y="2276872"/>
            <a:ext cx="4433887"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972" y="4081860"/>
            <a:ext cx="4989513"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27164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mj-ea"/>
              </a:rPr>
              <a:t>第</a:t>
            </a:r>
            <a:r>
              <a:rPr lang="en-US" altLang="zh-CN" sz="4000" dirty="0" smtClean="0">
                <a:latin typeface="+mj-ea"/>
              </a:rPr>
              <a:t>9</a:t>
            </a:r>
            <a:r>
              <a:rPr lang="zh-CN" altLang="en-US" sz="4000" dirty="0" smtClean="0">
                <a:latin typeface="+mj-ea"/>
              </a:rPr>
              <a:t>章  形态学图像处理</a:t>
            </a:r>
            <a:endParaRPr lang="zh-CN" altLang="en-US" dirty="0"/>
          </a:p>
        </p:txBody>
      </p:sp>
      <p:sp>
        <p:nvSpPr>
          <p:cNvPr id="3" name="内容占位符 2"/>
          <p:cNvSpPr>
            <a:spLocks noGrp="1"/>
          </p:cNvSpPr>
          <p:nvPr>
            <p:ph idx="1"/>
          </p:nvPr>
        </p:nvSpPr>
        <p:spPr/>
        <p:txBody>
          <a:bodyPr/>
          <a:lstStyle/>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9.1	</a:t>
            </a:r>
            <a:r>
              <a:rPr kumimoji="0" lang="zh-CN" altLang="en-US" kern="1200" dirty="0" smtClean="0">
                <a:solidFill>
                  <a:srgbClr val="000000"/>
                </a:solidFill>
                <a:sym typeface="Wingdings" panose="05000000000000000000" pitchFamily="2" charset="2"/>
              </a:rPr>
              <a:t>预备知识</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FF0000"/>
                </a:solidFill>
                <a:sym typeface="Wingdings" panose="05000000000000000000" pitchFamily="2" charset="2"/>
              </a:rPr>
              <a:t>9.2	</a:t>
            </a:r>
            <a:r>
              <a:rPr kumimoji="0" lang="zh-CN" altLang="en-US" kern="1200" dirty="0" smtClean="0">
                <a:solidFill>
                  <a:srgbClr val="FF0000"/>
                </a:solidFill>
                <a:sym typeface="Wingdings" panose="05000000000000000000" pitchFamily="2" charset="2"/>
              </a:rPr>
              <a:t>腐蚀和膨胀</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olidFill>
                  <a:srgbClr val="FF0000"/>
                </a:solidFill>
                <a:sym typeface="Wingdings" panose="05000000000000000000" pitchFamily="2" charset="2"/>
              </a:rPr>
              <a:t>9.2.1	</a:t>
            </a:r>
            <a:r>
              <a:rPr kumimoji="0" lang="zh-CN" altLang="en-US" kern="1200" dirty="0" smtClean="0">
                <a:solidFill>
                  <a:srgbClr val="FF0000"/>
                </a:solidFill>
                <a:sym typeface="Wingdings" panose="05000000000000000000" pitchFamily="2" charset="2"/>
              </a:rPr>
              <a:t>腐蚀</a:t>
            </a:r>
            <a:endParaRPr kumimoji="0" lang="en-US" altLang="zh-CN" kern="1200" dirty="0" smtClean="0">
              <a:solidFill>
                <a:srgbClr val="FF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olidFill>
                  <a:srgbClr val="FF0000"/>
                </a:solidFill>
                <a:sym typeface="Wingdings" panose="05000000000000000000" pitchFamily="2" charset="2"/>
              </a:rPr>
              <a:t>	</a:t>
            </a:r>
            <a:r>
              <a:rPr kumimoji="0" lang="en-US" altLang="zh-CN" kern="1200" dirty="0" smtClean="0">
                <a:sym typeface="Wingdings" panose="05000000000000000000" pitchFamily="2" charset="2"/>
              </a:rPr>
              <a:t>9.2.2	</a:t>
            </a:r>
            <a:r>
              <a:rPr kumimoji="0" lang="zh-CN" altLang="en-US" kern="1200" dirty="0" smtClean="0">
                <a:sym typeface="Wingdings" panose="05000000000000000000" pitchFamily="2" charset="2"/>
              </a:rPr>
              <a:t>膨胀</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a:sym typeface="Wingdings" panose="05000000000000000000" pitchFamily="2" charset="2"/>
              </a:rPr>
              <a:t>	</a:t>
            </a:r>
            <a:r>
              <a:rPr kumimoji="0" lang="en-US" altLang="zh-CN" kern="1200" dirty="0" smtClean="0">
                <a:sym typeface="Wingdings" panose="05000000000000000000" pitchFamily="2" charset="2"/>
              </a:rPr>
              <a:t>9.2.3	</a:t>
            </a:r>
            <a:r>
              <a:rPr kumimoji="0" lang="zh-CN" altLang="en-US" kern="1200" dirty="0" smtClean="0">
                <a:sym typeface="Wingdings" panose="05000000000000000000" pitchFamily="2" charset="2"/>
              </a:rPr>
              <a:t>对偶性</a:t>
            </a:r>
            <a:endParaRPr kumimoji="0" lang="en-US" altLang="zh-CN" kern="1200" dirty="0" smtClean="0">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9.3	</a:t>
            </a:r>
            <a:r>
              <a:rPr kumimoji="0" lang="zh-CN" altLang="en-US" kern="1200" dirty="0" smtClean="0">
                <a:solidFill>
                  <a:srgbClr val="000000"/>
                </a:solidFill>
                <a:sym typeface="Wingdings" panose="05000000000000000000" pitchFamily="2" charset="2"/>
              </a:rPr>
              <a:t>开操作与闭操作</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9.4	</a:t>
            </a:r>
            <a:r>
              <a:rPr kumimoji="0" lang="zh-CN" altLang="en-US" kern="1200" dirty="0" smtClean="0">
                <a:solidFill>
                  <a:srgbClr val="000000"/>
                </a:solidFill>
                <a:sym typeface="Wingdings" panose="05000000000000000000" pitchFamily="2" charset="2"/>
              </a:rPr>
              <a:t>击中与击不中变换</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9.5	</a:t>
            </a:r>
            <a:r>
              <a:rPr kumimoji="0" lang="zh-CN" altLang="en-US" kern="1200" dirty="0" smtClean="0">
                <a:solidFill>
                  <a:srgbClr val="000000"/>
                </a:solidFill>
                <a:sym typeface="Wingdings" panose="05000000000000000000" pitchFamily="2" charset="2"/>
              </a:rPr>
              <a:t>一些基本的形态学算法</a:t>
            </a:r>
            <a:endParaRPr kumimoji="0" lang="en-US" altLang="zh-CN" kern="1200" dirty="0" smtClean="0">
              <a:solidFill>
                <a:srgbClr val="000000"/>
              </a:solidFill>
              <a:sym typeface="Wingdings" panose="05000000000000000000" pitchFamily="2" charset="2"/>
            </a:endParaRPr>
          </a:p>
          <a:p>
            <a:pPr marL="0" lvl="0" indent="0" fontAlgn="auto">
              <a:spcBef>
                <a:spcPct val="50000"/>
              </a:spcBef>
              <a:spcAft>
                <a:spcPts val="0"/>
              </a:spcAft>
              <a:buClr>
                <a:srgbClr val="000000"/>
              </a:buClr>
              <a:buNone/>
              <a:defRPr/>
            </a:pPr>
            <a:r>
              <a:rPr kumimoji="0" lang="en-US" altLang="zh-CN" kern="1200" dirty="0" smtClean="0">
                <a:solidFill>
                  <a:srgbClr val="000000"/>
                </a:solidFill>
                <a:sym typeface="Wingdings" panose="05000000000000000000" pitchFamily="2" charset="2"/>
              </a:rPr>
              <a:t>9.6	</a:t>
            </a:r>
            <a:r>
              <a:rPr kumimoji="0" lang="zh-CN" altLang="en-US" kern="1200" dirty="0" smtClean="0">
                <a:solidFill>
                  <a:srgbClr val="000000"/>
                </a:solidFill>
                <a:sym typeface="Wingdings" panose="05000000000000000000" pitchFamily="2" charset="2"/>
              </a:rPr>
              <a:t>灰度级形态学</a:t>
            </a:r>
            <a:r>
              <a:rPr kumimoji="0" lang="en-US" altLang="zh-CN" kern="1200" dirty="0">
                <a:solidFill>
                  <a:srgbClr val="000000"/>
                </a:solidFill>
                <a:sym typeface="Wingdings" panose="05000000000000000000" pitchFamily="2" charset="2"/>
              </a:rPr>
              <a:t>	</a:t>
            </a:r>
            <a:endParaRPr lang="zh-CN" altLang="en-US" sz="2800" dirty="0">
              <a:solidFill>
                <a:srgbClr val="000000"/>
              </a:solidFill>
              <a:latin typeface="黑体"/>
              <a:sym typeface="+mn-ea"/>
            </a:endParaRPr>
          </a:p>
          <a:p>
            <a:endParaRPr lang="zh-CN" altLang="en-US" dirty="0"/>
          </a:p>
        </p:txBody>
      </p:sp>
    </p:spTree>
    <p:extLst>
      <p:ext uri="{BB962C8B-B14F-4D97-AF65-F5344CB8AC3E}">
        <p14:creationId xmlns:p14="http://schemas.microsoft.com/office/powerpoint/2010/main" val="90698661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9.2.1	</a:t>
            </a:r>
            <a:r>
              <a:rPr lang="zh-CN" altLang="en-US" dirty="0" smtClean="0"/>
              <a:t>腐蚀</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smtClean="0">
                    <a:latin typeface="宋体" panose="02010600030101010101" pitchFamily="2" charset="-122"/>
                    <a:ea typeface="宋体" panose="02010600030101010101" pitchFamily="2" charset="-122"/>
                  </a:rPr>
                  <a:t>作为</a:t>
                </a:r>
                <a14:m>
                  <m:oMath xmlns:m="http://schemas.openxmlformats.org/officeDocument/2006/math">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𝑍</m:t>
                        </m:r>
                      </m:e>
                      <m:sup>
                        <m:r>
                          <a:rPr lang="en-US" altLang="zh-CN" sz="2000" i="1" dirty="0">
                            <a:latin typeface="Cambria Math" panose="02040503050406030204" pitchFamily="18" charset="0"/>
                          </a:rPr>
                          <m:t>2</m:t>
                        </m:r>
                      </m:sup>
                    </m:sSup>
                  </m:oMath>
                </a14:m>
                <a:r>
                  <a:rPr lang="zh-CN" altLang="en-US" sz="2000" dirty="0" smtClean="0">
                    <a:latin typeface="宋体" panose="02010600030101010101" pitchFamily="2" charset="-122"/>
                    <a:ea typeface="宋体" panose="02010600030101010101" pitchFamily="2" charset="-122"/>
                  </a:rPr>
                  <a:t>中的集合</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，表示为</a:t>
                </a:r>
                <a14:m>
                  <m:oMath xmlns:m="http://schemas.openxmlformats.org/officeDocument/2006/math">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a:latin typeface="Cambria Math" panose="02040503050406030204" pitchFamily="18" charset="0"/>
                      </a:rPr>
                      <m:t>𝐵</m:t>
                    </m:r>
                  </m:oMath>
                </a14:m>
                <a:r>
                  <a:rPr lang="zh-CN" altLang="en-US" sz="2000" dirty="0" smtClean="0">
                    <a:latin typeface="宋体" panose="02010600030101010101" pitchFamily="2" charset="-122"/>
                    <a:ea typeface="宋体" panose="02010600030101010101" pitchFamily="2" charset="-122"/>
                  </a:rPr>
                  <a:t>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的腐蚀定义为</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a:latin typeface="Cambria Math" panose="02040503050406030204" pitchFamily="18" charset="0"/>
                        </a:rPr>
                        <m:t>𝐵</m:t>
                      </m:r>
                      <m:r>
                        <a:rPr lang="en-US" altLang="zh-CN" sz="2000" i="1" dirty="0">
                          <a:latin typeface="Cambria Math" panose="02040503050406030204" pitchFamily="18" charset="0"/>
                        </a:rPr>
                        <m:t>={</m:t>
                      </m:r>
                      <m:r>
                        <a:rPr lang="en-US" altLang="zh-CN" sz="2000" i="1" dirty="0">
                          <a:latin typeface="Cambria Math" panose="02040503050406030204" pitchFamily="18" charset="0"/>
                        </a:rPr>
                        <m:t>𝑧</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e>
                        <m:sub>
                          <m:r>
                            <a:rPr lang="en-US" altLang="zh-CN" sz="2000" i="1" dirty="0">
                              <a:latin typeface="Cambria Math" panose="02040503050406030204" pitchFamily="18" charset="0"/>
                            </a:rPr>
                            <m:t>𝑧</m:t>
                          </m:r>
                        </m:sub>
                      </m:sSub>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A</m:t>
                      </m:r>
                      <m:r>
                        <a:rPr lang="en-US" altLang="zh-CN" sz="2000" i="1" dirty="0">
                          <a:latin typeface="Cambria Math" panose="02040503050406030204" pitchFamily="18" charset="0"/>
                        </a:rPr>
                        <m:t>}</m:t>
                      </m:r>
                    </m:oMath>
                  </m:oMathPara>
                </a14:m>
                <a:endParaRPr lang="en-US" altLang="zh-CN" sz="20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表面上，该式指出</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对</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的腐蚀是一个用</a:t>
                </a:r>
                <a:r>
                  <a:rPr lang="en-US" altLang="zh-CN" sz="2000" dirty="0" smtClean="0">
                    <a:latin typeface="宋体" panose="02010600030101010101" pitchFamily="2" charset="-122"/>
                    <a:ea typeface="宋体" panose="02010600030101010101" pitchFamily="2" charset="-122"/>
                  </a:rPr>
                  <a:t>z</a:t>
                </a:r>
                <a:r>
                  <a:rPr lang="zh-CN" altLang="en-US" sz="2000" dirty="0" smtClean="0">
                    <a:latin typeface="宋体" panose="02010600030101010101" pitchFamily="2" charset="-122"/>
                    <a:ea typeface="宋体" panose="02010600030101010101" pitchFamily="2" charset="-122"/>
                  </a:rPr>
                  <a:t>平移的</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包含在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中的所有的点</a:t>
                </a:r>
                <a:r>
                  <a:rPr lang="en-US" altLang="zh-CN" sz="2000" dirty="0" smtClean="0">
                    <a:latin typeface="宋体" panose="02010600030101010101" pitchFamily="2" charset="-122"/>
                    <a:ea typeface="宋体" panose="02010600030101010101" pitchFamily="2" charset="-122"/>
                  </a:rPr>
                  <a:t>z</a:t>
                </a:r>
                <a:r>
                  <a:rPr lang="zh-CN" altLang="en-US" sz="2000" dirty="0" smtClean="0">
                    <a:latin typeface="宋体" panose="02010600030101010101" pitchFamily="2" charset="-122"/>
                    <a:ea typeface="宋体" panose="02010600030101010101" pitchFamily="2" charset="-122"/>
                  </a:rPr>
                  <a:t>的集合。因为</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必须包含在</a:t>
                </a:r>
                <a:r>
                  <a:rPr lang="en-US" altLang="zh-CN" sz="2000" dirty="0" smtClean="0">
                    <a:latin typeface="宋体" panose="02010600030101010101" pitchFamily="2" charset="-122"/>
                    <a:ea typeface="宋体" panose="02010600030101010101" pitchFamily="2" charset="-122"/>
                  </a:rPr>
                  <a:t>A</a:t>
                </a:r>
                <a:r>
                  <a:rPr lang="zh-CN" altLang="en-US" sz="2000" dirty="0" smtClean="0">
                    <a:latin typeface="宋体" panose="02010600030101010101" pitchFamily="2" charset="-122"/>
                    <a:ea typeface="宋体" panose="02010600030101010101" pitchFamily="2" charset="-122"/>
                  </a:rPr>
                  <a:t>中这一陈述等价于</a:t>
                </a:r>
                <a:r>
                  <a:rPr lang="en-US" altLang="zh-CN" sz="2000" dirty="0" smtClean="0">
                    <a:latin typeface="宋体" panose="02010600030101010101" pitchFamily="2" charset="-122"/>
                    <a:ea typeface="宋体" panose="02010600030101010101" pitchFamily="2" charset="-122"/>
                  </a:rPr>
                  <a:t>B</a:t>
                </a:r>
                <a:r>
                  <a:rPr lang="zh-CN" altLang="en-US" sz="2000" dirty="0" smtClean="0">
                    <a:latin typeface="宋体" panose="02010600030101010101" pitchFamily="2" charset="-122"/>
                    <a:ea typeface="宋体" panose="02010600030101010101" pitchFamily="2" charset="-122"/>
                  </a:rPr>
                  <a:t>不与背景共享任何公共元素，故可以将腐蚀表达为如下的等价形式：</a:t>
                </a:r>
                <a:endParaRPr lang="en-US" altLang="zh-CN" sz="2000" dirty="0" smtClean="0">
                  <a:latin typeface="宋体" panose="02010600030101010101" pitchFamily="2" charset="-122"/>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a:rPr>
                        <m:t>𝐴</m:t>
                      </m:r>
                      <m:r>
                        <a:rPr lang="en-US" altLang="zh-CN" sz="2000" i="1" dirty="0">
                          <a:latin typeface="Cambria Math"/>
                        </a:rPr>
                        <m:t>⊖</m:t>
                      </m:r>
                      <m:r>
                        <a:rPr lang="en-US" altLang="zh-CN" sz="2000" i="1" dirty="0">
                          <a:latin typeface="Cambria Math"/>
                        </a:rPr>
                        <m:t>𝐵</m:t>
                      </m:r>
                      <m:r>
                        <a:rPr lang="en-US" altLang="zh-CN" sz="2000" b="0" i="1" dirty="0" smtClean="0">
                          <a:latin typeface="Cambria Math"/>
                        </a:rPr>
                        <m:t>=</m:t>
                      </m:r>
                      <m:r>
                        <a:rPr lang="en-US" altLang="zh-CN" sz="2000" i="1" dirty="0">
                          <a:latin typeface="Cambria Math" panose="02040503050406030204" pitchFamily="18" charset="0"/>
                        </a:rPr>
                        <m:t>{</m:t>
                      </m:r>
                      <m:r>
                        <a:rPr lang="en-US" altLang="zh-CN" sz="2000" i="1" dirty="0">
                          <a:latin typeface="Cambria Math" panose="02040503050406030204" pitchFamily="18" charset="0"/>
                        </a:rPr>
                        <m:t>𝑧</m:t>
                      </m:r>
                      <m:r>
                        <a:rPr lang="en-US" altLang="zh-CN" sz="2000" i="1" dirty="0">
                          <a:latin typeface="Cambria Math" panose="02040503050406030204" pitchFamily="18" charset="0"/>
                        </a:rPr>
                        <m:t>|</m:t>
                      </m:r>
                      <m:sSub>
                        <m:sSubPr>
                          <m:ctrlPr>
                            <a:rPr lang="zh-CN" altLang="zh-CN" sz="2000" i="1" dirty="0">
                              <a:latin typeface="Cambria Math" panose="02040503050406030204" pitchFamily="18" charset="0"/>
                            </a:rPr>
                          </m:ctrlPr>
                        </m:sSubPr>
                        <m:e>
                          <m:d>
                            <m:dPr>
                              <m:ctrlPr>
                                <a:rPr lang="zh-CN" altLang="zh-CN" sz="2000" i="1" dirty="0">
                                  <a:latin typeface="Cambria Math" panose="02040503050406030204" pitchFamily="18" charset="0"/>
                                </a:rPr>
                              </m:ctrlPr>
                            </m:dPr>
                            <m:e>
                              <m:r>
                                <a:rPr lang="en-US" altLang="zh-CN" sz="2000" i="1" dirty="0">
                                  <a:latin typeface="Cambria Math" panose="02040503050406030204" pitchFamily="18" charset="0"/>
                                </a:rPr>
                                <m:t>𝐵</m:t>
                              </m:r>
                            </m:e>
                          </m:d>
                        </m:e>
                        <m:sub>
                          <m:r>
                            <a:rPr lang="en-US" altLang="zh-CN" sz="2000" i="1" dirty="0">
                              <a:latin typeface="Cambria Math" panose="02040503050406030204" pitchFamily="18" charset="0"/>
                            </a:rPr>
                            <m:t>𝑧</m:t>
                          </m:r>
                        </m:sub>
                      </m:sSub>
                      <m:r>
                        <a:rPr lang="en-US" altLang="zh-CN" sz="2000" dirty="0">
                          <a:latin typeface="Cambria Math" panose="02040503050406030204" pitchFamily="18" charset="0"/>
                        </a:rPr>
                        <m:t>⋂</m:t>
                      </m:r>
                      <m:sSup>
                        <m:sSupPr>
                          <m:ctrlPr>
                            <a:rPr lang="zh-CN" altLang="zh-CN" sz="2000" i="1" dirty="0">
                              <a:latin typeface="Cambria Math" panose="02040503050406030204" pitchFamily="18" charset="0"/>
                            </a:rPr>
                          </m:ctrlPr>
                        </m:sSupPr>
                        <m:e>
                          <m:r>
                            <a:rPr lang="en-US" altLang="zh-CN" sz="2000" i="1" dirty="0">
                              <a:latin typeface="Cambria Math" panose="02040503050406030204" pitchFamily="18" charset="0"/>
                            </a:rPr>
                            <m:t>𝐴</m:t>
                          </m:r>
                        </m:e>
                        <m:sup>
                          <m:r>
                            <a:rPr lang="en-US" altLang="zh-CN" sz="2000" i="1" dirty="0">
                              <a:latin typeface="Cambria Math" panose="02040503050406030204" pitchFamily="18" charset="0"/>
                            </a:rPr>
                            <m:t>𝑐</m:t>
                          </m:r>
                        </m:sup>
                      </m:sSup>
                      <m:r>
                        <a:rPr lang="en-US" altLang="zh-CN" sz="2000" dirty="0">
                          <a:latin typeface="Cambria Math" panose="02040503050406030204" pitchFamily="18" charset="0"/>
                        </a:rPr>
                        <m:t>=∅</m:t>
                      </m:r>
                      <m:r>
                        <a:rPr lang="en-US" altLang="zh-CN" sz="2000" i="1" dirty="0">
                          <a:latin typeface="Cambria Math" panose="02040503050406030204" pitchFamily="18" charset="0"/>
                        </a:rPr>
                        <m:t>}</m:t>
                      </m:r>
                    </m:oMath>
                  </m:oMathPara>
                </a14:m>
                <a:endParaRPr lang="en-US" altLang="zh-CN" sz="2000" b="1"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腐蚀的一个例子：</a:t>
                </a:r>
                <a:endParaRPr lang="en-US" altLang="zh-CN" sz="20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对</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的腐蚀</a:t>
                </a:r>
                <a:endParaRPr lang="en-US" altLang="zh-CN" sz="16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368"/>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489542"/>
            <a:ext cx="3314700"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1" y="6312636"/>
            <a:ext cx="43910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2713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ustc_blue_v3</Template>
  <TotalTime>66529</TotalTime>
  <Words>3232</Words>
  <Application>Microsoft Office PowerPoint</Application>
  <PresentationFormat>全屏显示(4:3)</PresentationFormat>
  <Paragraphs>485</Paragraphs>
  <Slides>67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9" baseType="lpstr">
      <vt:lpstr>Arial Unicode MS</vt:lpstr>
      <vt:lpstr>黑体</vt:lpstr>
      <vt:lpstr>宋体</vt:lpstr>
      <vt:lpstr>Arial</vt:lpstr>
      <vt:lpstr>Calibri</vt:lpstr>
      <vt:lpstr>Cambria Math</vt:lpstr>
      <vt:lpstr>Symbol</vt:lpstr>
      <vt:lpstr>Times New Roman</vt:lpstr>
      <vt:lpstr>Verdana</vt:lpstr>
      <vt:lpstr>Wingdings</vt:lpstr>
      <vt:lpstr>Profile</vt:lpstr>
      <vt:lpstr>Microsoft Drawing</vt:lpstr>
      <vt:lpstr>数字图象处理</vt:lpstr>
      <vt:lpstr>第9章  形态学图像处理</vt:lpstr>
      <vt:lpstr>第9章  形态学图像处理</vt:lpstr>
      <vt:lpstr>第9章  形态学图像处理</vt:lpstr>
      <vt:lpstr>9.1 预备知识</vt:lpstr>
      <vt:lpstr>9.1 预备知识</vt:lpstr>
      <vt:lpstr>9.1 预备知识</vt:lpstr>
      <vt:lpstr>第9章  形态学图像处理</vt:lpstr>
      <vt:lpstr>9.2.1 腐蚀</vt:lpstr>
      <vt:lpstr>9.2.1 腐蚀</vt:lpstr>
      <vt:lpstr>第9章  形态学图像处理</vt:lpstr>
      <vt:lpstr>9.2.2 膨胀</vt:lpstr>
      <vt:lpstr>9.2.2 膨胀</vt:lpstr>
      <vt:lpstr>第9章  形态学图像处理</vt:lpstr>
      <vt:lpstr>9.2.3 对偶性</vt:lpstr>
      <vt:lpstr>第9章  形态学图像处理</vt:lpstr>
      <vt:lpstr>9.3 开操作与闭操作</vt:lpstr>
      <vt:lpstr>9.3 开操作与闭操作</vt:lpstr>
      <vt:lpstr>9.3 开操作与闭操作</vt:lpstr>
      <vt:lpstr>9.3 开操作与闭操作</vt:lpstr>
      <vt:lpstr>9.3 开操作与闭操作</vt:lpstr>
      <vt:lpstr>9.3 开操作与闭操作</vt:lpstr>
      <vt:lpstr>第9章  形态学图像处理</vt:lpstr>
      <vt:lpstr>9.4 击中或击不中变换</vt:lpstr>
      <vt:lpstr>9.4 击中或击不中变换</vt:lpstr>
      <vt:lpstr>第9章  形态学图像处理</vt:lpstr>
      <vt:lpstr>9.5 一些基本的形态学算法</vt:lpstr>
      <vt:lpstr>9.5.1 边界提取</vt:lpstr>
      <vt:lpstr>9.5.2 孔洞填充</vt:lpstr>
      <vt:lpstr>9.5.2 孔洞填充</vt:lpstr>
      <vt:lpstr>9.5.3 连通分量的提取</vt:lpstr>
      <vt:lpstr>9.5.3 连通分量的提取</vt:lpstr>
      <vt:lpstr>9.5.4 凸壳</vt:lpstr>
      <vt:lpstr>9.5.4 凸壳</vt:lpstr>
      <vt:lpstr>9.5.5 细化</vt:lpstr>
      <vt:lpstr>9.5.5 细化</vt:lpstr>
      <vt:lpstr>9.5.6 粗化</vt:lpstr>
      <vt:lpstr>9.5.7 骨架</vt:lpstr>
      <vt:lpstr>9.5.7 骨架</vt:lpstr>
      <vt:lpstr>9.5.7 骨架</vt:lpstr>
      <vt:lpstr>9.5.8 裁剪</vt:lpstr>
      <vt:lpstr>9.5.8 裁剪</vt:lpstr>
      <vt:lpstr>9.5.9 形态学重建</vt:lpstr>
      <vt:lpstr>9.5.9 形态学重建</vt:lpstr>
      <vt:lpstr>9.5.9 形态学重建</vt:lpstr>
      <vt:lpstr>9.5.9 形态学重建</vt:lpstr>
      <vt:lpstr>9.5.9 形态学重建</vt:lpstr>
      <vt:lpstr>9.5.9 形态学重建</vt:lpstr>
      <vt:lpstr>9.5.9 形态学重建</vt:lpstr>
      <vt:lpstr>9.5.9 形态学重建</vt:lpstr>
      <vt:lpstr>第9章  形态学图像处理</vt:lpstr>
      <vt:lpstr>9.6 灰度级形态学</vt:lpstr>
      <vt:lpstr>9.6.1 腐蚀和膨胀</vt:lpstr>
      <vt:lpstr>9.6.1 腐蚀和膨胀</vt:lpstr>
      <vt:lpstr>9.6.2 开操作和闭操作</vt:lpstr>
      <vt:lpstr>9.6.2 开操作和闭操作</vt:lpstr>
      <vt:lpstr>9.6.3  一些基本的灰度级形态学算法</vt:lpstr>
      <vt:lpstr>9.6.3  一些基本的灰度级形态学算法</vt:lpstr>
      <vt:lpstr>9.6.3  一些基本的灰度级形态学算法</vt:lpstr>
      <vt:lpstr>9.6.3  一些基本的灰度级形态学算法</vt:lpstr>
      <vt:lpstr>9.6.3  一些基本的灰度级形态学算法</vt:lpstr>
      <vt:lpstr>9.6.3  一些基本的灰度级形态学算法</vt:lpstr>
      <vt:lpstr>9.6.3  一些基本的灰度级形态学算法</vt:lpstr>
      <vt:lpstr>9.6.4 灰度级形态学重建</vt:lpstr>
      <vt:lpstr>9.6.4 灰度级形态学重建</vt:lpstr>
      <vt:lpstr>9.6.4 灰度级形态学重建</vt:lpstr>
      <vt:lpstr>第9章  形态学图像处理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dc:title>
  <dc:creator>不忘初心</dc:creator>
  <cp:lastModifiedBy>l</cp:lastModifiedBy>
  <cp:revision>592</cp:revision>
  <dcterms:created xsi:type="dcterms:W3CDTF">2016-10-17T14:39:02Z</dcterms:created>
  <dcterms:modified xsi:type="dcterms:W3CDTF">2018-05-10T10:21:52Z</dcterms:modified>
</cp:coreProperties>
</file>